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14"/>
  </p:notesMasterIdLst>
  <p:sldIdLst>
    <p:sldId id="337" r:id="rId2"/>
    <p:sldId id="338" r:id="rId3"/>
    <p:sldId id="272" r:id="rId4"/>
    <p:sldId id="330" r:id="rId5"/>
    <p:sldId id="336" r:id="rId6"/>
    <p:sldId id="327" r:id="rId7"/>
    <p:sldId id="328" r:id="rId8"/>
    <p:sldId id="339" r:id="rId9"/>
    <p:sldId id="340" r:id="rId10"/>
    <p:sldId id="341" r:id="rId11"/>
    <p:sldId id="342" r:id="rId12"/>
    <p:sldId id="331" r:id="rId13"/>
  </p:sldIdLst>
  <p:sldSz cx="12192000" cy="6858000"/>
  <p:notesSz cx="6858000" cy="9144000"/>
  <p:defaultTextStyle>
    <a:defPPr>
      <a:defRPr lang="es-MX"/>
    </a:defPPr>
    <a:lvl1pPr algn="l" rtl="0" fontAlgn="base">
      <a:spcBef>
        <a:spcPct val="0"/>
      </a:spcBef>
      <a:spcAft>
        <a:spcPct val="0"/>
      </a:spcAft>
      <a:defRPr kern="1200">
        <a:solidFill>
          <a:schemeClr val="tx1"/>
        </a:solidFill>
        <a:latin typeface="Times New Roman" pitchFamily="18" charset="0"/>
        <a:ea typeface="+mn-ea"/>
        <a:cs typeface="Arial" charset="0"/>
      </a:defRPr>
    </a:lvl1pPr>
    <a:lvl2pPr marL="457200" algn="l" rtl="0" fontAlgn="base">
      <a:spcBef>
        <a:spcPct val="0"/>
      </a:spcBef>
      <a:spcAft>
        <a:spcPct val="0"/>
      </a:spcAft>
      <a:defRPr kern="1200">
        <a:solidFill>
          <a:schemeClr val="tx1"/>
        </a:solidFill>
        <a:latin typeface="Times New Roman" pitchFamily="18" charset="0"/>
        <a:ea typeface="+mn-ea"/>
        <a:cs typeface="Arial" charset="0"/>
      </a:defRPr>
    </a:lvl2pPr>
    <a:lvl3pPr marL="914400" algn="l" rtl="0" fontAlgn="base">
      <a:spcBef>
        <a:spcPct val="0"/>
      </a:spcBef>
      <a:spcAft>
        <a:spcPct val="0"/>
      </a:spcAft>
      <a:defRPr kern="1200">
        <a:solidFill>
          <a:schemeClr val="tx1"/>
        </a:solidFill>
        <a:latin typeface="Times New Roman" pitchFamily="18" charset="0"/>
        <a:ea typeface="+mn-ea"/>
        <a:cs typeface="Arial" charset="0"/>
      </a:defRPr>
    </a:lvl3pPr>
    <a:lvl4pPr marL="1371600" algn="l" rtl="0" fontAlgn="base">
      <a:spcBef>
        <a:spcPct val="0"/>
      </a:spcBef>
      <a:spcAft>
        <a:spcPct val="0"/>
      </a:spcAft>
      <a:defRPr kern="1200">
        <a:solidFill>
          <a:schemeClr val="tx1"/>
        </a:solidFill>
        <a:latin typeface="Times New Roman" pitchFamily="18" charset="0"/>
        <a:ea typeface="+mn-ea"/>
        <a:cs typeface="Arial" charset="0"/>
      </a:defRPr>
    </a:lvl4pPr>
    <a:lvl5pPr marL="1828800" algn="l" rtl="0" fontAlgn="base">
      <a:spcBef>
        <a:spcPct val="0"/>
      </a:spcBef>
      <a:spcAft>
        <a:spcPct val="0"/>
      </a:spcAft>
      <a:defRPr kern="1200">
        <a:solidFill>
          <a:schemeClr val="tx1"/>
        </a:solidFill>
        <a:latin typeface="Times New Roman" pitchFamily="18" charset="0"/>
        <a:ea typeface="+mn-ea"/>
        <a:cs typeface="Arial" charset="0"/>
      </a:defRPr>
    </a:lvl5pPr>
    <a:lvl6pPr marL="2286000" algn="l" defTabSz="914400" rtl="0" eaLnBrk="1" latinLnBrk="0" hangingPunct="1">
      <a:defRPr kern="1200">
        <a:solidFill>
          <a:schemeClr val="tx1"/>
        </a:solidFill>
        <a:latin typeface="Times New Roman" pitchFamily="18" charset="0"/>
        <a:ea typeface="+mn-ea"/>
        <a:cs typeface="Arial" charset="0"/>
      </a:defRPr>
    </a:lvl6pPr>
    <a:lvl7pPr marL="2743200" algn="l" defTabSz="914400" rtl="0" eaLnBrk="1" latinLnBrk="0" hangingPunct="1">
      <a:defRPr kern="1200">
        <a:solidFill>
          <a:schemeClr val="tx1"/>
        </a:solidFill>
        <a:latin typeface="Times New Roman" pitchFamily="18" charset="0"/>
        <a:ea typeface="+mn-ea"/>
        <a:cs typeface="Arial" charset="0"/>
      </a:defRPr>
    </a:lvl7pPr>
    <a:lvl8pPr marL="3200400" algn="l" defTabSz="914400" rtl="0" eaLnBrk="1" latinLnBrk="0" hangingPunct="1">
      <a:defRPr kern="1200">
        <a:solidFill>
          <a:schemeClr val="tx1"/>
        </a:solidFill>
        <a:latin typeface="Times New Roman" pitchFamily="18" charset="0"/>
        <a:ea typeface="+mn-ea"/>
        <a:cs typeface="Arial" charset="0"/>
      </a:defRPr>
    </a:lvl8pPr>
    <a:lvl9pPr marL="3657600" algn="l" defTabSz="914400" rtl="0" eaLnBrk="1" latinLnBrk="0" hangingPunct="1">
      <a:defRPr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FFFF00"/>
    <a:srgbClr val="008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96"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s-ES" dirty="0"/>
          </a:p>
        </p:txBody>
      </p:sp>
      <p:sp>
        <p:nvSpPr>
          <p:cNvPr id="4403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fld id="{58D2CF99-28DD-4F31-B1CD-C9B43D3BAFB8}" type="datetimeFigureOut">
              <a:rPr lang="es-ES"/>
              <a:pPr>
                <a:defRPr/>
              </a:pPr>
              <a:t>01/09/2025</a:t>
            </a:fld>
            <a:endParaRPr lang="es-ES" dirty="0"/>
          </a:p>
        </p:txBody>
      </p:sp>
      <p:sp>
        <p:nvSpPr>
          <p:cNvPr id="307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p:spPr>
      </p:sp>
      <p:sp>
        <p:nvSpPr>
          <p:cNvPr id="4403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4403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s-ES" dirty="0"/>
          </a:p>
        </p:txBody>
      </p:sp>
      <p:sp>
        <p:nvSpPr>
          <p:cNvPr id="4403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CDEAD02D-8BE3-49C4-87CE-29813A48ECB1}" type="slidenum">
              <a:rPr lang="es-ES"/>
              <a:pPr>
                <a:defRPr/>
              </a:pPr>
              <a:t>‹Nº›</a:t>
            </a:fld>
            <a:endParaRPr lang="es-E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2" name="Marcador de pie de página 2"/>
          <p:cNvSpPr>
            <a:spLocks noGrp="1"/>
          </p:cNvSpPr>
          <p:nvPr userDrawn="1"/>
        </p:nvSpPr>
        <p:spPr>
          <a:xfrm>
            <a:off x="4146550" y="6289675"/>
            <a:ext cx="4114800" cy="365125"/>
          </a:xfrm>
          <a:prstGeom prst="rect">
            <a:avLst/>
          </a:prstGeom>
        </p:spPr>
        <p:txBody>
          <a:bodyPr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endParaRPr lang="es-MX" dirty="0"/>
          </a:p>
        </p:txBody>
      </p:sp>
      <p:sp>
        <p:nvSpPr>
          <p:cNvPr id="3" name="4 Marcador de pie de página"/>
          <p:cNvSpPr>
            <a:spLocks noGrp="1"/>
          </p:cNvSpPr>
          <p:nvPr userDrawn="1"/>
        </p:nvSpPr>
        <p:spPr>
          <a:xfrm>
            <a:off x="4827588" y="6357938"/>
            <a:ext cx="2895600" cy="365125"/>
          </a:xfrm>
          <a:prstGeom prst="rect">
            <a:avLst/>
          </a:prstGeom>
        </p:spPr>
        <p:txBody>
          <a:bodyPr anchor="ctr"/>
          <a:ls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endParaRPr lang="es-MX" dirty="0"/>
          </a:p>
        </p:txBody>
      </p:sp>
      <p:grpSp>
        <p:nvGrpSpPr>
          <p:cNvPr id="5" name="16 Grupo"/>
          <p:cNvGrpSpPr>
            <a:grpSpLocks/>
          </p:cNvGrpSpPr>
          <p:nvPr userDrawn="1"/>
        </p:nvGrpSpPr>
        <p:grpSpPr bwMode="auto">
          <a:xfrm>
            <a:off x="-3175" y="5300870"/>
            <a:ext cx="12195175" cy="1557130"/>
            <a:chOff x="-3765" y="4832896"/>
            <a:chExt cx="9147765" cy="2032192"/>
          </a:xfrm>
        </p:grpSpPr>
        <p:sp>
          <p:nvSpPr>
            <p:cNvPr id="6" name="18 Forma libre"/>
            <p:cNvSpPr>
              <a:spLocks/>
            </p:cNvSpPr>
            <p:nvPr/>
          </p:nvSpPr>
          <p:spPr bwMode="auto">
            <a:xfrm>
              <a:off x="1687178" y="4832896"/>
              <a:ext cx="7456822" cy="517648"/>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dirty="0">
                <a:latin typeface="Arial" charset="0"/>
                <a:cs typeface="+mn-cs"/>
              </a:endParaRPr>
            </a:p>
          </p:txBody>
        </p:sp>
        <p:sp>
          <p:nvSpPr>
            <p:cNvPr id="7" name="19 Forma libre"/>
            <p:cNvSpPr>
              <a:spLocks/>
            </p:cNvSpPr>
            <p:nvPr/>
          </p:nvSpPr>
          <p:spPr bwMode="auto">
            <a:xfrm>
              <a:off x="35532" y="5135497"/>
              <a:ext cx="9108468" cy="838683"/>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dirty="0">
                <a:latin typeface="Arial" charset="0"/>
                <a:cs typeface="+mn-cs"/>
              </a:endParaRPr>
            </a:p>
          </p:txBody>
        </p:sp>
        <p:sp>
          <p:nvSpPr>
            <p:cNvPr id="8" name="2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cxnSp>
          <p:nvCxnSpPr>
            <p:cNvPr id="9" name="22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pic>
        <p:nvPicPr>
          <p:cNvPr id="10" name="3 Imagen" descr="La imagen puede contener: texto que dice &quot;KUTHY CONSULTORES&quot;">
            <a:extLst>
              <a:ext uri="{FF2B5EF4-FFF2-40B4-BE49-F238E27FC236}">
                <a16:creationId xmlns:a16="http://schemas.microsoft.com/office/drawing/2014/main" id="{91B39A9F-75CD-4EBC-B8BA-0F2ADB994842}"/>
              </a:ext>
            </a:extLst>
          </p:cNvPr>
          <p:cNvPicPr/>
          <p:nvPr userDrawn="1"/>
        </p:nvPicPr>
        <p:blipFill>
          <a:blip r:embed="rId3"/>
          <a:srcRect/>
          <a:stretch>
            <a:fillRect/>
          </a:stretch>
        </p:blipFill>
        <p:spPr bwMode="auto">
          <a:xfrm>
            <a:off x="135220" y="96439"/>
            <a:ext cx="991215" cy="910726"/>
          </a:xfrm>
          <a:prstGeom prst="rect">
            <a:avLst/>
          </a:prstGeom>
          <a:noFill/>
          <a:ln w="9525">
            <a:noFill/>
            <a:miter lim="800000"/>
            <a:headEnd/>
            <a:tailEnd/>
          </a:ln>
        </p:spPr>
      </p:pic>
      <p:pic>
        <p:nvPicPr>
          <p:cNvPr id="11" name="Imagen 10">
            <a:extLst>
              <a:ext uri="{FF2B5EF4-FFF2-40B4-BE49-F238E27FC236}">
                <a16:creationId xmlns:a16="http://schemas.microsoft.com/office/drawing/2014/main" id="{0DEEC33E-A79E-41AD-9003-946EE44EA87B}"/>
              </a:ext>
            </a:extLst>
          </p:cNvPr>
          <p:cNvPicPr/>
          <p:nvPr userDrawn="1"/>
        </p:nvPicPr>
        <p:blipFill>
          <a:blip r:embed="rId4">
            <a:extLst>
              <a:ext uri="{28A0092B-C50C-407E-A947-70E740481C1C}">
                <a14:useLocalDpi xmlns:a14="http://schemas.microsoft.com/office/drawing/2010/main" val="0"/>
              </a:ext>
            </a:extLst>
          </a:blip>
          <a:stretch>
            <a:fillRect/>
          </a:stretch>
        </p:blipFill>
        <p:spPr>
          <a:xfrm>
            <a:off x="5423379" y="0"/>
            <a:ext cx="1295474" cy="1183117"/>
          </a:xfrm>
          <a:prstGeom prst="rect">
            <a:avLst/>
          </a:prstGeom>
        </p:spPr>
      </p:pic>
      <p:pic>
        <p:nvPicPr>
          <p:cNvPr id="12" name="Imagen 11" descr="Logotipo, nombre de la empresa&#10;&#10;Descripción generada automáticamente">
            <a:extLst>
              <a:ext uri="{FF2B5EF4-FFF2-40B4-BE49-F238E27FC236}">
                <a16:creationId xmlns:a16="http://schemas.microsoft.com/office/drawing/2014/main" id="{2C74C8E3-6B9B-E739-4304-3CB238C61BBE}"/>
              </a:ext>
            </a:extLst>
          </p:cNvPr>
          <p:cNvPicPr/>
          <p:nvPr userDrawn="1"/>
        </p:nvPicPr>
        <p:blipFill>
          <a:blip r:embed="rId5" cstate="print">
            <a:extLst>
              <a:ext uri="{28A0092B-C50C-407E-A947-70E740481C1C}">
                <a14:useLocalDpi xmlns:a14="http://schemas.microsoft.com/office/drawing/2010/main" val="0"/>
              </a:ext>
            </a:extLst>
          </a:blip>
          <a:stretch>
            <a:fillRect/>
          </a:stretch>
        </p:blipFill>
        <p:spPr>
          <a:xfrm>
            <a:off x="11015796" y="21434"/>
            <a:ext cx="1040983" cy="985731"/>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2" r:id="rId1"/>
  </p:sldLayoutIdLst>
  <p:txStyles>
    <p:titleStyle>
      <a:lvl1pPr algn="l" rtl="0" eaLnBrk="0" fontAlgn="base" hangingPunct="0">
        <a:lnSpc>
          <a:spcPct val="90000"/>
        </a:lnSpc>
        <a:spcBef>
          <a:spcPct val="0"/>
        </a:spcBef>
        <a:spcAft>
          <a:spcPct val="0"/>
        </a:spcAft>
        <a:defRPr sz="4400" kern="1200">
          <a:solidFill>
            <a:schemeClr val="tx1"/>
          </a:solidFill>
          <a:latin typeface="Arial" charset="0"/>
          <a:ea typeface="+mj-ea"/>
          <a:cs typeface="+mj-cs"/>
        </a:defRPr>
      </a:lvl1pPr>
      <a:lvl2pPr algn="l" rtl="0" eaLnBrk="0" fontAlgn="base" hangingPunct="0">
        <a:lnSpc>
          <a:spcPct val="90000"/>
        </a:lnSpc>
        <a:spcBef>
          <a:spcPct val="0"/>
        </a:spcBef>
        <a:spcAft>
          <a:spcPct val="0"/>
        </a:spcAft>
        <a:defRPr sz="4400">
          <a:solidFill>
            <a:schemeClr val="tx1"/>
          </a:solidFill>
          <a:latin typeface="Arial" charset="0"/>
        </a:defRPr>
      </a:lvl2pPr>
      <a:lvl3pPr algn="l" rtl="0" eaLnBrk="0" fontAlgn="base" hangingPunct="0">
        <a:lnSpc>
          <a:spcPct val="90000"/>
        </a:lnSpc>
        <a:spcBef>
          <a:spcPct val="0"/>
        </a:spcBef>
        <a:spcAft>
          <a:spcPct val="0"/>
        </a:spcAft>
        <a:defRPr sz="4400">
          <a:solidFill>
            <a:schemeClr val="tx1"/>
          </a:solidFill>
          <a:latin typeface="Arial" charset="0"/>
        </a:defRPr>
      </a:lvl3pPr>
      <a:lvl4pPr algn="l" rtl="0" eaLnBrk="0" fontAlgn="base" hangingPunct="0">
        <a:lnSpc>
          <a:spcPct val="90000"/>
        </a:lnSpc>
        <a:spcBef>
          <a:spcPct val="0"/>
        </a:spcBef>
        <a:spcAft>
          <a:spcPct val="0"/>
        </a:spcAft>
        <a:defRPr sz="4400">
          <a:solidFill>
            <a:schemeClr val="tx1"/>
          </a:solidFill>
          <a:latin typeface="Arial" charset="0"/>
        </a:defRPr>
      </a:lvl4pPr>
      <a:lvl5pPr algn="l" rtl="0" eaLnBrk="0" fontAlgn="base" hangingPunct="0">
        <a:lnSpc>
          <a:spcPct val="90000"/>
        </a:lnSpc>
        <a:spcBef>
          <a:spcPct val="0"/>
        </a:spcBef>
        <a:spcAft>
          <a:spcPct val="0"/>
        </a:spcAft>
        <a:defRPr sz="4400">
          <a:solidFill>
            <a:schemeClr val="tx1"/>
          </a:solidFill>
          <a:latin typeface="Arial"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Arial" charset="0"/>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Arial" charset="0"/>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Arial" charset="0"/>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Arial" charset="0"/>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s://es.wikipedia.org/wiki/Cliente_misterioso"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9640445-AA90-475B-92F6-1453C4EC4FE6}"/>
              </a:ext>
            </a:extLst>
          </p:cNvPr>
          <p:cNvSpPr txBox="1"/>
          <p:nvPr/>
        </p:nvSpPr>
        <p:spPr>
          <a:xfrm>
            <a:off x="343866" y="1037365"/>
            <a:ext cx="11504267" cy="4263603"/>
          </a:xfrm>
          <a:prstGeom prst="rect">
            <a:avLst/>
          </a:prstGeom>
          <a:noFill/>
        </p:spPr>
        <p:txBody>
          <a:bodyPr wrap="square">
            <a:spAutoFit/>
          </a:bodyPr>
          <a:lstStyle/>
          <a:p>
            <a:pPr algn="just">
              <a:lnSpc>
                <a:spcPct val="115000"/>
              </a:lnSpc>
              <a:spcAft>
                <a:spcPts val="800"/>
              </a:spcAft>
            </a:pPr>
            <a:r>
              <a:rPr lang="es-MX" sz="1600" b="1" dirty="0">
                <a:solidFill>
                  <a:schemeClr val="accent1">
                    <a:lumMod val="50000"/>
                  </a:schemeClr>
                </a:solidFill>
                <a:effectLst/>
                <a:latin typeface="+mj-lt"/>
                <a:ea typeface="Calibri" panose="020F0502020204030204" pitchFamily="34" charset="0"/>
                <a:cs typeface="Aharoni" panose="02010803020104030203" pitchFamily="2" charset="-79"/>
              </a:rPr>
              <a:t>		Quien es Pakusa? ( El payaso Sabio de las habilidades Blandas )</a:t>
            </a:r>
          </a:p>
          <a:p>
            <a:pPr algn="just">
              <a:lnSpc>
                <a:spcPct val="115000"/>
              </a:lnSpc>
              <a:spcAft>
                <a:spcPts val="800"/>
              </a:spcAft>
            </a:pPr>
            <a:r>
              <a:rPr lang="es-MX" sz="1600" dirty="0">
                <a:solidFill>
                  <a:schemeClr val="tx1"/>
                </a:solidFill>
                <a:effectLst/>
                <a:latin typeface="+mj-lt"/>
                <a:ea typeface="Calibri" panose="020F0502020204030204" pitchFamily="34" charset="0"/>
                <a:cs typeface="Aharoni" panose="02010803020104030203" pitchFamily="2" charset="-79"/>
              </a:rPr>
              <a:t>Pakusa Conferencista, es un personaje caracterizado por el Sr. Pablo Guilermo Kuthy Saenger, que realiza una exitosa mezcla entre sus amplios estudios académicos, las técnicas de aprendizaje acelerado, las herramientas de clown, 	actuación y coaching para lograr transmitir un mensaje con profunda reflexión y alegría al mismo tiempo. Es un 	personaje que mezcla la energía de un niño de 8 años con los estudios de un Postgrado. Las personas que tienen contacto con él, de manera natural y casi mágica, se tornan más receptivas a los mensajes y actividades que se les 	proponga.</a:t>
            </a:r>
          </a:p>
          <a:p>
            <a:pPr algn="just">
              <a:lnSpc>
                <a:spcPct val="115000"/>
              </a:lnSpc>
              <a:spcAft>
                <a:spcPts val="800"/>
              </a:spcAft>
            </a:pPr>
            <a:r>
              <a:rPr lang="es-MX" sz="1600" dirty="0">
                <a:solidFill>
                  <a:schemeClr val="tx1"/>
                </a:solidFill>
                <a:effectLst/>
                <a:latin typeface="+mj-lt"/>
                <a:ea typeface="Calibri" panose="020F0502020204030204" pitchFamily="34" charset="0"/>
                <a:cs typeface="Aharoni" panose="02010803020104030203" pitchFamily="2" charset="-79"/>
              </a:rPr>
              <a:t>Pakusa es un “vocero” que con un mensaje alegre, casual y profundo llega al corazón y a la razón de la audiencia según su nivel profesional o edad. Comunica, de forma creativa, temas como los valores, la cultura, el cambio, los miedos, los retos y el sentido a la vida y el trabajo. También puede ser el vehículo ideal para aquellos temas para los cuales la organización no encuentra un medio efectivo de difusión.</a:t>
            </a:r>
          </a:p>
          <a:p>
            <a:pPr algn="just">
              <a:lnSpc>
                <a:spcPct val="115000"/>
              </a:lnSpc>
              <a:spcAft>
                <a:spcPts val="800"/>
              </a:spcAft>
            </a:pPr>
            <a:r>
              <a:rPr lang="es-MX" sz="1600" dirty="0">
                <a:solidFill>
                  <a:schemeClr val="tx1"/>
                </a:solidFill>
                <a:effectLst/>
                <a:latin typeface="+mj-lt"/>
                <a:ea typeface="Calibri" panose="020F0502020204030204" pitchFamily="34" charset="0"/>
                <a:cs typeface="Aharoni" panose="02010803020104030203" pitchFamily="2" charset="-79"/>
              </a:rPr>
              <a:t>Por ello quiero invitarle a que conozcas más de mi personaje y mi propuesta como conferencista en Servicio al cliente a través de visitar y registrarte en el siguiente enlace y pueda ser considerado dentro de su programa de capacitación 2024.</a:t>
            </a:r>
          </a:p>
          <a:p>
            <a:pPr algn="just">
              <a:lnSpc>
                <a:spcPct val="115000"/>
              </a:lnSpc>
              <a:spcBef>
                <a:spcPts val="750"/>
              </a:spcBef>
              <a:spcAft>
                <a:spcPts val="750"/>
              </a:spcAft>
            </a:pPr>
            <a:r>
              <a:rPr lang="es-MX" sz="1600" b="1" u="sng" dirty="0">
                <a:solidFill>
                  <a:srgbClr val="000099"/>
                </a:solidFill>
                <a:latin typeface="+mj-lt"/>
                <a:ea typeface="Times New Roman" panose="02020603050405020304" pitchFamily="18" charset="0"/>
                <a:cs typeface="Aharoni" panose="02010803020104030203" pitchFamily="2" charset="-79"/>
              </a:rPr>
              <a:t>								</a:t>
            </a:r>
            <a:endParaRPr lang="es-MX" sz="1600" b="1" dirty="0">
              <a:solidFill>
                <a:srgbClr val="000099"/>
              </a:solidFill>
              <a:effectLst/>
              <a:latin typeface="+mj-lt"/>
              <a:ea typeface="Times New Roman" panose="02020603050405020304" pitchFamily="18" charset="0"/>
              <a:cs typeface="Aharoni" panose="02010803020104030203" pitchFamily="2" charset="-79"/>
            </a:endParaRPr>
          </a:p>
        </p:txBody>
      </p:sp>
    </p:spTree>
    <p:extLst>
      <p:ext uri="{BB962C8B-B14F-4D97-AF65-F5344CB8AC3E}">
        <p14:creationId xmlns:p14="http://schemas.microsoft.com/office/powerpoint/2010/main" val="22852802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A333E060-5885-47AD-9F94-78FA37D4D711}"/>
              </a:ext>
            </a:extLst>
          </p:cNvPr>
          <p:cNvSpPr txBox="1"/>
          <p:nvPr/>
        </p:nvSpPr>
        <p:spPr>
          <a:xfrm>
            <a:off x="1086971" y="1137058"/>
            <a:ext cx="10555941" cy="4583884"/>
          </a:xfrm>
          <a:prstGeom prst="rect">
            <a:avLst/>
          </a:prstGeom>
          <a:noFill/>
        </p:spPr>
        <p:txBody>
          <a:bodyPr wrap="square">
            <a:spAutoFit/>
          </a:bodyPr>
          <a:lstStyle/>
          <a:p>
            <a:pPr algn="just" fontAlgn="base">
              <a:lnSpc>
                <a:spcPct val="107000"/>
              </a:lnSpc>
              <a:spcAft>
                <a:spcPts val="800"/>
              </a:spcAft>
            </a:pPr>
            <a:r>
              <a:rPr lang="es-MX" sz="1600" dirty="0">
                <a:solidFill>
                  <a:srgbClr val="000000"/>
                </a:solidFill>
                <a:effectLst/>
                <a:latin typeface="+mj-lt"/>
                <a:ea typeface="Times New Roman" panose="02020603050405020304" pitchFamily="18" charset="0"/>
                <a:cs typeface="Times New Roman" panose="02020603050405020304" pitchFamily="18" charset="0"/>
              </a:rPr>
              <a:t>El Objetivo principal es   </a:t>
            </a:r>
            <a:r>
              <a:rPr lang="es-MX" sz="1600" b="1" dirty="0">
                <a:solidFill>
                  <a:srgbClr val="000000"/>
                </a:solidFill>
                <a:effectLst/>
                <a:latin typeface="+mj-lt"/>
                <a:ea typeface="Times New Roman" panose="02020603050405020304" pitchFamily="18" charset="0"/>
                <a:cs typeface="Times New Roman" panose="02020603050405020304" pitchFamily="18" charset="0"/>
              </a:rPr>
              <a:t>impulsar el crecimiento profesional de sus miembros</a:t>
            </a:r>
            <a:r>
              <a:rPr lang="es-MX" sz="1600" dirty="0">
                <a:solidFill>
                  <a:srgbClr val="000000"/>
                </a:solidFill>
                <a:effectLst/>
                <a:latin typeface="+mj-lt"/>
                <a:ea typeface="Times New Roman" panose="02020603050405020304" pitchFamily="18" charset="0"/>
                <a:cs typeface="Times New Roman" panose="02020603050405020304" pitchFamily="18" charset="0"/>
              </a:rPr>
              <a:t>. </a:t>
            </a:r>
            <a:endParaRPr lang="es-MX" sz="1600" dirty="0">
              <a:effectLst/>
              <a:latin typeface="+mj-lt"/>
              <a:ea typeface="Calibri" panose="020F0502020204030204" pitchFamily="34" charset="0"/>
              <a:cs typeface="Times New Roman" panose="02020603050405020304" pitchFamily="18" charset="0"/>
            </a:endParaRPr>
          </a:p>
          <a:p>
            <a:pPr algn="just" fontAlgn="base">
              <a:lnSpc>
                <a:spcPct val="107000"/>
              </a:lnSpc>
              <a:spcAft>
                <a:spcPts val="800"/>
              </a:spcAft>
            </a:pPr>
            <a:r>
              <a:rPr lang="es-MX" sz="1600" dirty="0">
                <a:solidFill>
                  <a:srgbClr val="000000"/>
                </a:solidFill>
                <a:effectLst/>
                <a:latin typeface="+mj-lt"/>
                <a:ea typeface="Times New Roman" panose="02020603050405020304" pitchFamily="18" charset="0"/>
                <a:cs typeface="Times New Roman" panose="02020603050405020304" pitchFamily="18" charset="0"/>
              </a:rPr>
              <a:t>Sus Beneficios:</a:t>
            </a:r>
            <a:endParaRPr lang="es-MX" sz="1600" dirty="0">
              <a:effectLst/>
              <a:latin typeface="+mj-lt"/>
              <a:ea typeface="Calibri" panose="020F0502020204030204" pitchFamily="34" charset="0"/>
              <a:cs typeface="Times New Roman" panose="02020603050405020304" pitchFamily="18" charset="0"/>
            </a:endParaRPr>
          </a:p>
          <a:p>
            <a:pPr marL="342900" lvl="0" indent="-342900" algn="just" fontAlgn="base">
              <a:lnSpc>
                <a:spcPct val="107000"/>
              </a:lnSpc>
              <a:spcAft>
                <a:spcPts val="800"/>
              </a:spcAft>
              <a:buSzPts val="1000"/>
              <a:buFont typeface="Symbol" panose="05050102010706020507" pitchFamily="18" charset="2"/>
              <a:buChar char=""/>
              <a:tabLst>
                <a:tab pos="457200" algn="l"/>
              </a:tabLst>
            </a:pPr>
            <a:r>
              <a:rPr lang="es-MX" sz="1600" dirty="0">
                <a:solidFill>
                  <a:srgbClr val="000000"/>
                </a:solidFill>
                <a:effectLst/>
                <a:latin typeface="+mj-lt"/>
                <a:ea typeface="Calibri" panose="020F0502020204030204" pitchFamily="34" charset="0"/>
                <a:cs typeface="Times New Roman" panose="02020603050405020304" pitchFamily="18" charset="0"/>
              </a:rPr>
              <a:t>Recibirás </a:t>
            </a:r>
            <a:r>
              <a:rPr lang="es-MX" sz="1600" b="1" dirty="0">
                <a:solidFill>
                  <a:srgbClr val="000000"/>
                </a:solidFill>
                <a:effectLst/>
                <a:latin typeface="+mj-lt"/>
                <a:ea typeface="Calibri" panose="020F0502020204030204" pitchFamily="34" charset="0"/>
                <a:cs typeface="Times New Roman" panose="02020603050405020304" pitchFamily="18" charset="0"/>
              </a:rPr>
              <a:t>sugerencias e ideas</a:t>
            </a:r>
            <a:r>
              <a:rPr lang="es-MX" sz="1600" dirty="0">
                <a:solidFill>
                  <a:srgbClr val="000000"/>
                </a:solidFill>
                <a:effectLst/>
                <a:latin typeface="+mj-lt"/>
                <a:ea typeface="Calibri" panose="020F0502020204030204" pitchFamily="34" charset="0"/>
                <a:cs typeface="Times New Roman" panose="02020603050405020304" pitchFamily="18" charset="0"/>
              </a:rPr>
              <a:t> que puedan darte otros compañeros con mayor experiencia: sobre estrategias, nuevos servicios o productos, herramientas, etc.</a:t>
            </a:r>
            <a:endParaRPr lang="es-MX" sz="1600" dirty="0">
              <a:effectLst/>
              <a:latin typeface="+mj-lt"/>
              <a:ea typeface="Calibri" panose="020F0502020204030204" pitchFamily="34" charset="0"/>
              <a:cs typeface="Times New Roman" panose="02020603050405020304" pitchFamily="18" charset="0"/>
            </a:endParaRPr>
          </a:p>
          <a:p>
            <a:pPr marL="342900" lvl="0" indent="-342900" algn="just" fontAlgn="base">
              <a:lnSpc>
                <a:spcPct val="107000"/>
              </a:lnSpc>
              <a:spcAft>
                <a:spcPts val="800"/>
              </a:spcAft>
              <a:buSzPts val="1000"/>
              <a:buFont typeface="Symbol" panose="05050102010706020507" pitchFamily="18" charset="2"/>
              <a:buChar char=""/>
              <a:tabLst>
                <a:tab pos="457200" algn="l"/>
              </a:tabLst>
            </a:pPr>
            <a:r>
              <a:rPr lang="es-MX" sz="1600" dirty="0">
                <a:solidFill>
                  <a:srgbClr val="000000"/>
                </a:solidFill>
                <a:effectLst/>
                <a:latin typeface="+mj-lt"/>
                <a:ea typeface="Calibri" panose="020F0502020204030204" pitchFamily="34" charset="0"/>
                <a:cs typeface="Times New Roman" panose="02020603050405020304" pitchFamily="18" charset="0"/>
              </a:rPr>
              <a:t>Tendrás una </a:t>
            </a:r>
            <a:r>
              <a:rPr lang="es-MX" sz="1600" b="1" dirty="0">
                <a:solidFill>
                  <a:srgbClr val="000000"/>
                </a:solidFill>
                <a:effectLst/>
                <a:latin typeface="+mj-lt"/>
                <a:ea typeface="Calibri" panose="020F0502020204030204" pitchFamily="34" charset="0"/>
                <a:cs typeface="Times New Roman" panose="02020603050405020304" pitchFamily="18" charset="0"/>
              </a:rPr>
              <a:t>opinión objetiva sobre tus actividades</a:t>
            </a:r>
            <a:r>
              <a:rPr lang="es-MX" sz="1600" dirty="0">
                <a:solidFill>
                  <a:srgbClr val="000000"/>
                </a:solidFill>
                <a:effectLst/>
                <a:latin typeface="+mj-lt"/>
                <a:ea typeface="Calibri" panose="020F0502020204030204" pitchFamily="34" charset="0"/>
                <a:cs typeface="Times New Roman" panose="02020603050405020304" pitchFamily="18" charset="0"/>
              </a:rPr>
              <a:t> procedente de personas que lo ven desde fuera, sin la implicación emocional que tú tienes.</a:t>
            </a:r>
            <a:endParaRPr lang="es-MX" sz="1600" dirty="0">
              <a:effectLst/>
              <a:latin typeface="+mj-lt"/>
              <a:ea typeface="Calibri" panose="020F0502020204030204" pitchFamily="34" charset="0"/>
              <a:cs typeface="Times New Roman" panose="02020603050405020304" pitchFamily="18" charset="0"/>
            </a:endParaRPr>
          </a:p>
          <a:p>
            <a:pPr marL="914400" algn="just" fontAlgn="base">
              <a:lnSpc>
                <a:spcPct val="107000"/>
              </a:lnSpc>
              <a:spcAft>
                <a:spcPts val="800"/>
              </a:spcAft>
            </a:pPr>
            <a:r>
              <a:rPr lang="es-MX" sz="1600" dirty="0">
                <a:effectLst/>
                <a:latin typeface="+mj-lt"/>
                <a:ea typeface="Calibri" panose="020F0502020204030204" pitchFamily="34" charset="0"/>
                <a:cs typeface="Times New Roman" panose="02020603050405020304" pitchFamily="18" charset="0"/>
              </a:rPr>
              <a:t> </a:t>
            </a:r>
            <a:r>
              <a:rPr lang="es-MX" sz="1600" dirty="0">
                <a:solidFill>
                  <a:srgbClr val="000000"/>
                </a:solidFill>
                <a:effectLst/>
                <a:latin typeface="+mj-lt"/>
                <a:ea typeface="Calibri" panose="020F0502020204030204" pitchFamily="34" charset="0"/>
                <a:cs typeface="Times New Roman" panose="02020603050405020304" pitchFamily="18" charset="0"/>
              </a:rPr>
              <a:t>En Resumen:</a:t>
            </a:r>
            <a:endParaRPr lang="es-MX" sz="1600" dirty="0">
              <a:effectLst/>
              <a:latin typeface="+mj-lt"/>
              <a:ea typeface="Calibri" panose="020F0502020204030204" pitchFamily="34" charset="0"/>
              <a:cs typeface="Times New Roman" panose="02020603050405020304" pitchFamily="18" charset="0"/>
            </a:endParaRPr>
          </a:p>
          <a:p>
            <a:pPr marL="342900" lvl="0" indent="-342900" algn="just" fontAlgn="base">
              <a:lnSpc>
                <a:spcPct val="107000"/>
              </a:lnSpc>
              <a:buFont typeface="+mj-lt"/>
              <a:buAutoNum type="arabicPeriod"/>
            </a:pPr>
            <a:r>
              <a:rPr lang="es-MX" sz="1600" dirty="0">
                <a:solidFill>
                  <a:srgbClr val="000000"/>
                </a:solidFill>
                <a:effectLst/>
                <a:latin typeface="+mj-lt"/>
                <a:ea typeface="Calibri" panose="020F0502020204030204" pitchFamily="34" charset="0"/>
                <a:cs typeface="Times New Roman" panose="02020603050405020304" pitchFamily="18" charset="0"/>
              </a:rPr>
              <a:t>Se Reafirma el Aprendizaje.</a:t>
            </a:r>
            <a:endParaRPr lang="es-MX" sz="1600" dirty="0">
              <a:effectLst/>
              <a:latin typeface="+mj-lt"/>
              <a:ea typeface="Calibri" panose="020F0502020204030204" pitchFamily="34" charset="0"/>
              <a:cs typeface="Times New Roman" panose="02020603050405020304" pitchFamily="18" charset="0"/>
            </a:endParaRPr>
          </a:p>
          <a:p>
            <a:pPr marL="342900" lvl="0" indent="-342900" algn="just" fontAlgn="base">
              <a:lnSpc>
                <a:spcPct val="107000"/>
              </a:lnSpc>
              <a:buFont typeface="+mj-lt"/>
              <a:buAutoNum type="arabicPeriod"/>
            </a:pPr>
            <a:r>
              <a:rPr lang="es-MX" sz="1600" dirty="0">
                <a:solidFill>
                  <a:srgbClr val="000000"/>
                </a:solidFill>
                <a:effectLst/>
                <a:latin typeface="+mj-lt"/>
                <a:ea typeface="Calibri" panose="020F0502020204030204" pitchFamily="34" charset="0"/>
                <a:cs typeface="Times New Roman" panose="02020603050405020304" pitchFamily="18" charset="0"/>
              </a:rPr>
              <a:t>Te beneficias de la Inteligencia Colectiva.</a:t>
            </a:r>
            <a:endParaRPr lang="es-MX" sz="1600" dirty="0">
              <a:effectLst/>
              <a:latin typeface="+mj-lt"/>
              <a:ea typeface="Calibri" panose="020F0502020204030204" pitchFamily="34" charset="0"/>
              <a:cs typeface="Times New Roman" panose="02020603050405020304" pitchFamily="18" charset="0"/>
            </a:endParaRPr>
          </a:p>
          <a:p>
            <a:pPr marL="342900" lvl="0" indent="-342900" algn="just" fontAlgn="base">
              <a:lnSpc>
                <a:spcPct val="107000"/>
              </a:lnSpc>
              <a:buFont typeface="+mj-lt"/>
              <a:buAutoNum type="arabicPeriod"/>
            </a:pPr>
            <a:r>
              <a:rPr lang="es-MX" sz="1600" dirty="0">
                <a:solidFill>
                  <a:srgbClr val="000000"/>
                </a:solidFill>
                <a:effectLst/>
                <a:latin typeface="+mj-lt"/>
                <a:ea typeface="Calibri" panose="020F0502020204030204" pitchFamily="34" charset="0"/>
                <a:cs typeface="Times New Roman" panose="02020603050405020304" pitchFamily="18" charset="0"/>
              </a:rPr>
              <a:t>Recibes Apoyo Emocional.</a:t>
            </a:r>
            <a:endParaRPr lang="es-MX" sz="1600" dirty="0">
              <a:effectLst/>
              <a:latin typeface="+mj-lt"/>
              <a:ea typeface="Calibri" panose="020F0502020204030204" pitchFamily="34" charset="0"/>
              <a:cs typeface="Times New Roman" panose="02020603050405020304" pitchFamily="18" charset="0"/>
            </a:endParaRPr>
          </a:p>
          <a:p>
            <a:pPr marL="342900" lvl="0" indent="-342900" algn="just" fontAlgn="base">
              <a:lnSpc>
                <a:spcPct val="107000"/>
              </a:lnSpc>
              <a:spcAft>
                <a:spcPts val="800"/>
              </a:spcAft>
              <a:buFont typeface="+mj-lt"/>
              <a:buAutoNum type="arabicPeriod"/>
            </a:pPr>
            <a:r>
              <a:rPr lang="es-MX" sz="1600" dirty="0">
                <a:solidFill>
                  <a:srgbClr val="000000"/>
                </a:solidFill>
                <a:effectLst/>
                <a:latin typeface="+mj-lt"/>
                <a:ea typeface="Calibri" panose="020F0502020204030204" pitchFamily="34" charset="0"/>
                <a:cs typeface="Times New Roman" panose="02020603050405020304" pitchFamily="18" charset="0"/>
              </a:rPr>
              <a:t>Avanzas más rápido en el logro de tus objetivos.</a:t>
            </a:r>
            <a:endParaRPr lang="es-MX" sz="1600" dirty="0">
              <a:effectLst/>
              <a:latin typeface="+mj-lt"/>
              <a:ea typeface="Calibri" panose="020F0502020204030204" pitchFamily="34" charset="0"/>
              <a:cs typeface="Times New Roman" panose="02020603050405020304" pitchFamily="18" charset="0"/>
            </a:endParaRPr>
          </a:p>
          <a:p>
            <a:pPr algn="just" fontAlgn="base">
              <a:lnSpc>
                <a:spcPct val="107000"/>
              </a:lnSpc>
              <a:spcAft>
                <a:spcPts val="800"/>
              </a:spcAft>
            </a:pPr>
            <a:r>
              <a:rPr lang="es-MX" sz="1600" dirty="0">
                <a:effectLst/>
                <a:latin typeface="+mj-lt"/>
                <a:ea typeface="Calibri" panose="020F0502020204030204" pitchFamily="34" charset="0"/>
                <a:cs typeface="Times New Roman" panose="02020603050405020304" pitchFamily="18" charset="0"/>
              </a:rPr>
              <a:t> </a:t>
            </a:r>
          </a:p>
          <a:p>
            <a:pPr algn="just" fontAlgn="base">
              <a:lnSpc>
                <a:spcPct val="107000"/>
              </a:lnSpc>
              <a:spcAft>
                <a:spcPts val="800"/>
              </a:spcAft>
            </a:pPr>
            <a:r>
              <a:rPr lang="es-MX" sz="1600" dirty="0">
                <a:solidFill>
                  <a:srgbClr val="000000"/>
                </a:solidFill>
                <a:effectLst/>
                <a:latin typeface="+mj-lt"/>
                <a:ea typeface="Calibri" panose="020F0502020204030204" pitchFamily="34" charset="0"/>
                <a:cs typeface="Times New Roman" panose="02020603050405020304" pitchFamily="18" charset="0"/>
              </a:rPr>
              <a:t>El tiempo estimado para un mastermind en Grupos de 10 a 15 personas es de 2 horas</a:t>
            </a:r>
            <a:endParaRPr lang="es-MX" sz="1600" dirty="0">
              <a:effectLst/>
              <a:latin typeface="+mj-lt"/>
              <a:ea typeface="Calibri" panose="020F0502020204030204" pitchFamily="34" charset="0"/>
              <a:cs typeface="Times New Roman" panose="02020603050405020304" pitchFamily="18" charset="0"/>
            </a:endParaRPr>
          </a:p>
          <a:p>
            <a:pPr algn="just" fontAlgn="base">
              <a:lnSpc>
                <a:spcPct val="107000"/>
              </a:lnSpc>
              <a:spcAft>
                <a:spcPts val="800"/>
              </a:spcAft>
            </a:pPr>
            <a:r>
              <a:rPr lang="es-MX" sz="1600" dirty="0">
                <a:effectLst/>
                <a:latin typeface="+mj-lt"/>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4157432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74A7E307-6EB3-4435-9663-15E8D2960AD6}"/>
              </a:ext>
            </a:extLst>
          </p:cNvPr>
          <p:cNvSpPr txBox="1"/>
          <p:nvPr/>
        </p:nvSpPr>
        <p:spPr>
          <a:xfrm>
            <a:off x="222080" y="1385747"/>
            <a:ext cx="6646115" cy="3046988"/>
          </a:xfrm>
          <a:prstGeom prst="rect">
            <a:avLst/>
          </a:prstGeom>
          <a:noFill/>
        </p:spPr>
        <p:txBody>
          <a:bodyPr wrap="none" rtlCol="0">
            <a:spAutoFit/>
          </a:bodyPr>
          <a:lstStyle/>
          <a:p>
            <a:r>
              <a:rPr lang="es-MX" sz="1600" dirty="0">
                <a:latin typeface="+mj-lt"/>
              </a:rPr>
              <a:t>1- Taller Servicio que inspira, servicio que no se olvida</a:t>
            </a:r>
          </a:p>
          <a:p>
            <a:r>
              <a:rPr lang="es-MX" sz="1600" dirty="0">
                <a:latin typeface="+mj-lt"/>
              </a:rPr>
              <a:t>2- Comunicación Efectiva</a:t>
            </a:r>
          </a:p>
          <a:p>
            <a:r>
              <a:rPr lang="es-MX" sz="1600" dirty="0">
                <a:latin typeface="+mj-lt"/>
              </a:rPr>
              <a:t>3- Manejo de Quejas</a:t>
            </a:r>
          </a:p>
          <a:p>
            <a:r>
              <a:rPr lang="es-MX" sz="1600" dirty="0">
                <a:latin typeface="+mj-lt"/>
              </a:rPr>
              <a:t>4- Administración por objetivos.</a:t>
            </a:r>
          </a:p>
          <a:p>
            <a:r>
              <a:rPr lang="es-MX" sz="1600" dirty="0">
                <a:latin typeface="+mj-lt"/>
              </a:rPr>
              <a:t>5- Administración por objetivos.</a:t>
            </a:r>
          </a:p>
          <a:p>
            <a:r>
              <a:rPr lang="es-MX" sz="1600" dirty="0">
                <a:latin typeface="+mj-lt"/>
              </a:rPr>
              <a:t>6- Desarrollo gerencial.</a:t>
            </a:r>
          </a:p>
          <a:p>
            <a:r>
              <a:rPr lang="es-MX" sz="1600" dirty="0">
                <a:latin typeface="+mj-lt"/>
              </a:rPr>
              <a:t>7- Liderazgo con Empowerment.</a:t>
            </a:r>
          </a:p>
          <a:p>
            <a:r>
              <a:rPr lang="es-ES" sz="1600" dirty="0">
                <a:latin typeface="+mj-lt"/>
              </a:rPr>
              <a:t>8- Cómo vencer la  resistencia y manejo del cambio.</a:t>
            </a:r>
          </a:p>
          <a:p>
            <a:r>
              <a:rPr lang="es-MX" sz="1600" dirty="0">
                <a:latin typeface="+mj-lt"/>
              </a:rPr>
              <a:t>9- Trabajo en equipo. O Team Building Out Door. Con dinámicas vivenciales. </a:t>
            </a:r>
          </a:p>
          <a:p>
            <a:r>
              <a:rPr lang="es-ES" sz="1600" dirty="0">
                <a:latin typeface="+mj-lt"/>
              </a:rPr>
              <a:t>10- Desarrollo de juntas efectivas de trabajo.</a:t>
            </a:r>
          </a:p>
          <a:p>
            <a:r>
              <a:rPr lang="es-ES" sz="1600" dirty="0">
                <a:latin typeface="+mj-lt"/>
              </a:rPr>
              <a:t>11- Inteligencia Emocional.</a:t>
            </a:r>
          </a:p>
          <a:p>
            <a:r>
              <a:rPr lang="es-ES" sz="1600" dirty="0">
                <a:latin typeface="+mj-lt"/>
              </a:rPr>
              <a:t>12- Costos en Alimentos y Bebidas.</a:t>
            </a:r>
            <a:endParaRPr lang="es-MX" sz="1600" dirty="0">
              <a:latin typeface="+mj-lt"/>
            </a:endParaRPr>
          </a:p>
        </p:txBody>
      </p:sp>
      <p:sp>
        <p:nvSpPr>
          <p:cNvPr id="3" name="CuadroTexto 2">
            <a:extLst>
              <a:ext uri="{FF2B5EF4-FFF2-40B4-BE49-F238E27FC236}">
                <a16:creationId xmlns:a16="http://schemas.microsoft.com/office/drawing/2014/main" id="{F3610E17-77E9-448F-8ACE-317A40EC5D69}"/>
              </a:ext>
            </a:extLst>
          </p:cNvPr>
          <p:cNvSpPr txBox="1"/>
          <p:nvPr/>
        </p:nvSpPr>
        <p:spPr>
          <a:xfrm>
            <a:off x="3147427" y="1047193"/>
            <a:ext cx="6311087" cy="338554"/>
          </a:xfrm>
          <a:prstGeom prst="rect">
            <a:avLst/>
          </a:prstGeom>
          <a:noFill/>
        </p:spPr>
        <p:txBody>
          <a:bodyPr wrap="none" rtlCol="0">
            <a:spAutoFit/>
          </a:bodyPr>
          <a:lstStyle/>
          <a:p>
            <a:r>
              <a:rPr lang="es-MX" sz="1600" b="1" dirty="0">
                <a:solidFill>
                  <a:schemeClr val="accent1">
                    <a:lumMod val="50000"/>
                  </a:schemeClr>
                </a:solidFill>
                <a:latin typeface="+mj-lt"/>
              </a:rPr>
              <a:t>CONFERENCIAS / O TALLERES CON LOS SIGUIENTES TEMAS</a:t>
            </a:r>
          </a:p>
        </p:txBody>
      </p:sp>
      <p:sp>
        <p:nvSpPr>
          <p:cNvPr id="4" name="CuadroTexto 3">
            <a:extLst>
              <a:ext uri="{FF2B5EF4-FFF2-40B4-BE49-F238E27FC236}">
                <a16:creationId xmlns:a16="http://schemas.microsoft.com/office/drawing/2014/main" id="{D37E185F-2425-4537-9AA4-B181CC32C0D5}"/>
              </a:ext>
            </a:extLst>
          </p:cNvPr>
          <p:cNvSpPr txBox="1"/>
          <p:nvPr/>
        </p:nvSpPr>
        <p:spPr>
          <a:xfrm>
            <a:off x="6812296" y="1389212"/>
            <a:ext cx="5292436" cy="2462084"/>
          </a:xfrm>
          <a:prstGeom prst="rect">
            <a:avLst/>
          </a:prstGeom>
          <a:noFill/>
        </p:spPr>
        <p:txBody>
          <a:bodyPr wrap="square" rtlCol="0">
            <a:spAutoFit/>
          </a:bodyPr>
          <a:lstStyle/>
          <a:p>
            <a:pPr algn="just">
              <a:lnSpc>
                <a:spcPct val="115000"/>
              </a:lnSpc>
              <a:spcBef>
                <a:spcPts val="750"/>
              </a:spcBef>
              <a:spcAft>
                <a:spcPts val="750"/>
              </a:spcAft>
            </a:pPr>
            <a:r>
              <a:rPr lang="es-MX" sz="1600" dirty="0">
                <a:effectLst/>
                <a:latin typeface="+mj-lt"/>
                <a:ea typeface="Times New Roman" panose="02020603050405020304" pitchFamily="18" charset="0"/>
                <a:cs typeface="Tahoma" panose="020B0604030504040204" pitchFamily="34" charset="0"/>
              </a:rPr>
              <a:t>De la misma manera también con Apoyo de Eduardo M. Zavala mejor conocido como Eduardo Vende manía Mr. Entusiasmo queremos proponer para sus equipos de ventas de tiempo compartido, así como todos aquellos que tengan venta con el huésped el programa</a:t>
            </a:r>
            <a:endParaRPr lang="es-MX" sz="1600" dirty="0">
              <a:effectLst/>
              <a:latin typeface="+mj-lt"/>
              <a:ea typeface="Times New Roman" panose="02020603050405020304" pitchFamily="18" charset="0"/>
            </a:endParaRPr>
          </a:p>
          <a:p>
            <a:pPr algn="just">
              <a:lnSpc>
                <a:spcPct val="115000"/>
              </a:lnSpc>
              <a:spcBef>
                <a:spcPts val="750"/>
              </a:spcBef>
              <a:spcAft>
                <a:spcPts val="750"/>
              </a:spcAft>
            </a:pPr>
            <a:r>
              <a:rPr lang="es-MX" sz="1600" dirty="0">
                <a:effectLst/>
                <a:latin typeface="+mj-lt"/>
                <a:ea typeface="Times New Roman" panose="02020603050405020304" pitchFamily="18" charset="0"/>
                <a:cs typeface="Tahoma" panose="020B0604030504040204" pitchFamily="34" charset="0"/>
              </a:rPr>
              <a:t> Vender (Ventas y Servicio). Anexo enlace a continuación:</a:t>
            </a:r>
            <a:endParaRPr lang="es-MX" sz="1600" dirty="0">
              <a:effectLst/>
              <a:latin typeface="+mj-lt"/>
              <a:ea typeface="Times New Roman" panose="02020603050405020304" pitchFamily="18" charset="0"/>
            </a:endParaRPr>
          </a:p>
          <a:p>
            <a:pPr algn="just">
              <a:lnSpc>
                <a:spcPct val="115000"/>
              </a:lnSpc>
              <a:spcBef>
                <a:spcPts val="750"/>
              </a:spcBef>
              <a:spcAft>
                <a:spcPts val="750"/>
              </a:spcAft>
            </a:pPr>
            <a:r>
              <a:rPr lang="es-MX" sz="1600" u="sng" dirty="0">
                <a:solidFill>
                  <a:schemeClr val="accent1">
                    <a:lumMod val="50000"/>
                  </a:schemeClr>
                </a:solidFill>
                <a:effectLst/>
                <a:latin typeface="+mj-lt"/>
                <a:ea typeface="Times New Roman" panose="02020603050405020304" pitchFamily="18" charset="0"/>
                <a:cs typeface="Tahoma" panose="020B0604030504040204" pitchFamily="34" charset="0"/>
              </a:rPr>
              <a:t>https://pakusa.club/venser</a:t>
            </a:r>
            <a:endParaRPr lang="es-MX" sz="1600" dirty="0">
              <a:solidFill>
                <a:schemeClr val="accent1">
                  <a:lumMod val="50000"/>
                </a:schemeClr>
              </a:solidFill>
              <a:effectLst/>
              <a:latin typeface="+mj-lt"/>
              <a:ea typeface="Times New Roman" panose="02020603050405020304" pitchFamily="18" charset="0"/>
            </a:endParaRPr>
          </a:p>
        </p:txBody>
      </p:sp>
      <p:sp>
        <p:nvSpPr>
          <p:cNvPr id="6" name="CuadroTexto 5">
            <a:extLst>
              <a:ext uri="{FF2B5EF4-FFF2-40B4-BE49-F238E27FC236}">
                <a16:creationId xmlns:a16="http://schemas.microsoft.com/office/drawing/2014/main" id="{E0FD3693-5175-4998-97B7-7E6B34738C31}"/>
              </a:ext>
            </a:extLst>
          </p:cNvPr>
          <p:cNvSpPr txBox="1"/>
          <p:nvPr/>
        </p:nvSpPr>
        <p:spPr>
          <a:xfrm>
            <a:off x="972670" y="4771289"/>
            <a:ext cx="10246659" cy="635943"/>
          </a:xfrm>
          <a:prstGeom prst="rect">
            <a:avLst/>
          </a:prstGeom>
          <a:noFill/>
        </p:spPr>
        <p:txBody>
          <a:bodyPr wrap="square">
            <a:spAutoFit/>
          </a:bodyPr>
          <a:lstStyle/>
          <a:p>
            <a:pPr algn="just">
              <a:lnSpc>
                <a:spcPct val="115000"/>
              </a:lnSpc>
              <a:spcBef>
                <a:spcPts val="750"/>
              </a:spcBef>
              <a:spcAft>
                <a:spcPts val="750"/>
              </a:spcAft>
            </a:pPr>
            <a:r>
              <a:rPr lang="es-MX" sz="1600" dirty="0">
                <a:latin typeface="+mj-lt"/>
                <a:ea typeface="Times New Roman" panose="02020603050405020304" pitchFamily="18" charset="0"/>
                <a:cs typeface="Tahoma" panose="020B0604030504040204" pitchFamily="34" charset="0"/>
              </a:rPr>
              <a:t>Mi </a:t>
            </a:r>
            <a:r>
              <a:rPr lang="es-MX" sz="1600" dirty="0">
                <a:effectLst/>
                <a:latin typeface="+mj-lt"/>
                <a:ea typeface="Times New Roman" panose="02020603050405020304" pitchFamily="18" charset="0"/>
                <a:cs typeface="Tahoma" panose="020B0604030504040204" pitchFamily="34" charset="0"/>
              </a:rPr>
              <a:t>más grande anhelo es que con este proyecto disruptivo, pueda complementar su ya amplia estrategia de trabajar con las habilidades blandas, fomentando verdaderas mejoras en el servicio y proyectando sus ventas a más granes alturas. </a:t>
            </a:r>
            <a:endParaRPr lang="es-MX" sz="1600" dirty="0">
              <a:effectLst/>
              <a:latin typeface="+mj-lt"/>
              <a:ea typeface="Times New Roman" panose="02020603050405020304" pitchFamily="18" charset="0"/>
            </a:endParaRPr>
          </a:p>
        </p:txBody>
      </p:sp>
      <p:sp>
        <p:nvSpPr>
          <p:cNvPr id="7" name="CuadroTexto 6">
            <a:extLst>
              <a:ext uri="{FF2B5EF4-FFF2-40B4-BE49-F238E27FC236}">
                <a16:creationId xmlns:a16="http://schemas.microsoft.com/office/drawing/2014/main" id="{8D265DD5-BC4B-40F2-A5C7-D0F03DE01FC9}"/>
              </a:ext>
            </a:extLst>
          </p:cNvPr>
          <p:cNvSpPr txBox="1"/>
          <p:nvPr/>
        </p:nvSpPr>
        <p:spPr>
          <a:xfrm>
            <a:off x="14847" y="5810807"/>
            <a:ext cx="12162304" cy="646331"/>
          </a:xfrm>
          <a:prstGeom prst="rect">
            <a:avLst/>
          </a:prstGeom>
          <a:noFill/>
        </p:spPr>
        <p:txBody>
          <a:bodyPr wrap="none" rtlCol="0">
            <a:spAutoFit/>
          </a:bodyPr>
          <a:lstStyle/>
          <a:p>
            <a:r>
              <a:rPr lang="es-MX" dirty="0"/>
              <a:t>Abierto a negociación de tarifas y precios por los servicios realizados- Cursos máximo de 25 participantes, conferencias abiertas</a:t>
            </a:r>
          </a:p>
          <a:p>
            <a:r>
              <a:rPr lang="es-MX" dirty="0"/>
              <a:t>Conforme a capacidad de su auditorio. </a:t>
            </a:r>
          </a:p>
        </p:txBody>
      </p:sp>
    </p:spTree>
    <p:extLst>
      <p:ext uri="{BB962C8B-B14F-4D97-AF65-F5344CB8AC3E}">
        <p14:creationId xmlns:p14="http://schemas.microsoft.com/office/powerpoint/2010/main" val="1676071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ext Box 4"/>
          <p:cNvSpPr txBox="1">
            <a:spLocks noChangeArrowheads="1"/>
          </p:cNvSpPr>
          <p:nvPr/>
        </p:nvSpPr>
        <p:spPr bwMode="auto">
          <a:xfrm>
            <a:off x="5099573" y="1026776"/>
            <a:ext cx="1992853" cy="338554"/>
          </a:xfrm>
          <a:prstGeom prst="rect">
            <a:avLst/>
          </a:prstGeom>
          <a:noFill/>
          <a:ln w="9525">
            <a:noFill/>
            <a:miter lim="800000"/>
            <a:headEnd/>
            <a:tailEnd/>
          </a:ln>
        </p:spPr>
        <p:txBody>
          <a:bodyPr wrap="none">
            <a:spAutoFit/>
          </a:bodyPr>
          <a:lstStyle/>
          <a:p>
            <a:r>
              <a:rPr lang="es-MX" sz="1600" b="1" dirty="0">
                <a:solidFill>
                  <a:schemeClr val="accent1">
                    <a:lumMod val="50000"/>
                  </a:schemeClr>
                </a:solidFill>
                <a:latin typeface="+mj-lt"/>
              </a:rPr>
              <a:t>MI COMPROMISO</a:t>
            </a:r>
            <a:endParaRPr lang="es-ES" sz="1600" b="1" dirty="0">
              <a:solidFill>
                <a:schemeClr val="accent1">
                  <a:lumMod val="50000"/>
                </a:schemeClr>
              </a:solidFill>
              <a:latin typeface="+mj-lt"/>
            </a:endParaRPr>
          </a:p>
        </p:txBody>
      </p:sp>
      <p:sp>
        <p:nvSpPr>
          <p:cNvPr id="11266" name="Rectangle 5"/>
          <p:cNvSpPr>
            <a:spLocks noChangeArrowheads="1"/>
          </p:cNvSpPr>
          <p:nvPr/>
        </p:nvSpPr>
        <p:spPr bwMode="auto">
          <a:xfrm>
            <a:off x="715776" y="1548392"/>
            <a:ext cx="9996487" cy="584775"/>
          </a:xfrm>
          <a:prstGeom prst="rect">
            <a:avLst/>
          </a:prstGeom>
          <a:noFill/>
          <a:ln w="9525">
            <a:noFill/>
            <a:miter lim="800000"/>
            <a:headEnd/>
            <a:tailEnd/>
          </a:ln>
        </p:spPr>
        <p:txBody>
          <a:bodyPr>
            <a:spAutoFit/>
          </a:bodyPr>
          <a:lstStyle/>
          <a:p>
            <a:r>
              <a:rPr lang="es-MX" sz="1600" dirty="0">
                <a:latin typeface="+mj-lt"/>
              </a:rPr>
              <a:t>1- Alinear y maximizar los recursos que la compañía destina a la remuneración monetaria, en especie y emocionales de sus empleados disminuyendo costos y Generando compromisos de lealtad con sus organizaciones.</a:t>
            </a:r>
          </a:p>
        </p:txBody>
      </p:sp>
      <p:sp>
        <p:nvSpPr>
          <p:cNvPr id="11271" name="Rectangle 6"/>
          <p:cNvSpPr>
            <a:spLocks noChangeArrowheads="1"/>
          </p:cNvSpPr>
          <p:nvPr/>
        </p:nvSpPr>
        <p:spPr bwMode="auto">
          <a:xfrm>
            <a:off x="686593" y="2316229"/>
            <a:ext cx="10818812" cy="1077218"/>
          </a:xfrm>
          <a:prstGeom prst="rect">
            <a:avLst/>
          </a:prstGeom>
          <a:noFill/>
          <a:ln w="9525">
            <a:noFill/>
            <a:miter lim="800000"/>
            <a:headEnd/>
            <a:tailEnd/>
          </a:ln>
        </p:spPr>
        <p:txBody>
          <a:bodyPr>
            <a:spAutoFit/>
          </a:bodyPr>
          <a:lstStyle/>
          <a:p>
            <a:r>
              <a:rPr lang="es-MX" sz="1600" dirty="0">
                <a:latin typeface="+mj-lt"/>
              </a:rPr>
              <a:t>2- Que los Accionistas tengan un alto rendimiento de su inversión, sostenible en el mediano y largo plazo, con un crecimiento constante de beneficios financieros. Con empleados comprometidos, con baja rotación, leales, agradecidos y motivados así como clientes satisfechos, con buenas historias que contar. Y Clientes Super Satisfechos y fidelizados que atender.</a:t>
            </a:r>
          </a:p>
          <a:p>
            <a:endParaRPr lang="es-MX" sz="1600" dirty="0">
              <a:latin typeface="+mj-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49127A5E-69DA-4DF8-9DEB-9010903ACC4B}"/>
              </a:ext>
            </a:extLst>
          </p:cNvPr>
          <p:cNvSpPr txBox="1"/>
          <p:nvPr/>
        </p:nvSpPr>
        <p:spPr>
          <a:xfrm>
            <a:off x="690282" y="980953"/>
            <a:ext cx="10811435" cy="4905638"/>
          </a:xfrm>
          <a:prstGeom prst="rect">
            <a:avLst/>
          </a:prstGeom>
          <a:noFill/>
        </p:spPr>
        <p:txBody>
          <a:bodyPr wrap="square">
            <a:spAutoFit/>
          </a:bodyPr>
          <a:lstStyle/>
          <a:p>
            <a:pPr algn="ctr">
              <a:lnSpc>
                <a:spcPct val="107000"/>
              </a:lnSpc>
              <a:spcAft>
                <a:spcPts val="800"/>
              </a:spcAft>
            </a:pPr>
            <a:r>
              <a:rPr lang="es-MX" sz="1600" b="1" dirty="0">
                <a:solidFill>
                  <a:schemeClr val="accent1">
                    <a:lumMod val="50000"/>
                  </a:schemeClr>
                </a:solidFill>
                <a:effectLst/>
                <a:latin typeface="+mj-lt"/>
                <a:ea typeface="Calibri" panose="020F0502020204030204" pitchFamily="34" charset="0"/>
                <a:cs typeface="Times New Roman" panose="02020603050405020304" pitchFamily="18" charset="0"/>
              </a:rPr>
              <a:t>RESEÑA DE PABLO GUILLERMO KUTHY SAENGER</a:t>
            </a:r>
            <a:endParaRPr lang="es-MX" sz="1600" dirty="0">
              <a:solidFill>
                <a:schemeClr val="accent1">
                  <a:lumMod val="50000"/>
                </a:schemeClr>
              </a:solidFill>
              <a:effectLst/>
              <a:latin typeface="+mj-lt"/>
              <a:ea typeface="Calibri" panose="020F0502020204030204" pitchFamily="34" charset="0"/>
              <a:cs typeface="Times New Roman" panose="02020603050405020304" pitchFamily="18" charset="0"/>
            </a:endParaRPr>
          </a:p>
          <a:p>
            <a:pPr algn="just">
              <a:lnSpc>
                <a:spcPct val="107000"/>
              </a:lnSpc>
              <a:spcAft>
                <a:spcPts val="800"/>
              </a:spcAft>
            </a:pPr>
            <a:r>
              <a:rPr lang="es-MX" sz="1600" dirty="0">
                <a:effectLst/>
                <a:latin typeface="+mj-lt"/>
                <a:ea typeface="Calibri" panose="020F0502020204030204" pitchFamily="34" charset="0"/>
                <a:cs typeface="Times New Roman" panose="02020603050405020304" pitchFamily="18" charset="0"/>
              </a:rPr>
              <a:t>Más de 20 años de experiencia dando cursos de capacitación empresarial en temas de habilidades blandas como son Servicio al Cliente, Ventas, Liderazgo, Supervisión Efectiva, Inteligencia emocional y siendo Catedrático de la Materia de Calidad en la Carrera de Turismo en Universidad La Salle Campus Cancún.</a:t>
            </a:r>
          </a:p>
          <a:p>
            <a:pPr algn="just">
              <a:lnSpc>
                <a:spcPct val="107000"/>
              </a:lnSpc>
              <a:spcAft>
                <a:spcPts val="800"/>
              </a:spcAft>
            </a:pPr>
            <a:r>
              <a:rPr lang="es-MX" sz="1600" dirty="0">
                <a:latin typeface="+mj-lt"/>
                <a:ea typeface="Calibri" panose="020F0502020204030204" pitchFamily="34" charset="0"/>
                <a:cs typeface="Times New Roman" panose="02020603050405020304" pitchFamily="18" charset="0"/>
              </a:rPr>
              <a:t>E</a:t>
            </a:r>
            <a:r>
              <a:rPr lang="es-MX" sz="1600" dirty="0">
                <a:effectLst/>
                <a:latin typeface="+mj-lt"/>
                <a:ea typeface="Calibri" panose="020F0502020204030204" pitchFamily="34" charset="0"/>
                <a:cs typeface="Times New Roman" panose="02020603050405020304" pitchFamily="18" charset="0"/>
              </a:rPr>
              <a:t>gresado de la carrera de Administración Hotelera por la Escuela Panamericana de Hotelería Generación 1993 obteniendo la Medalla de Oro Miguel Alemán al mérito Académico. Con Estudios de Post-Grado en Dirección Hotelera logrando ser el Director de Desarrollo Humano Corporativo en Hoteles Camino Real en año 2001.</a:t>
            </a:r>
          </a:p>
          <a:p>
            <a:pPr algn="just">
              <a:lnSpc>
                <a:spcPct val="107000"/>
              </a:lnSpc>
              <a:spcAft>
                <a:spcPts val="800"/>
              </a:spcAft>
            </a:pPr>
            <a:r>
              <a:rPr lang="es-MX" sz="1600" dirty="0">
                <a:effectLst/>
                <a:latin typeface="+mj-lt"/>
                <a:ea typeface="Calibri" panose="020F0502020204030204" pitchFamily="34" charset="0"/>
                <a:cs typeface="Times New Roman" panose="02020603050405020304" pitchFamily="18" charset="0"/>
              </a:rPr>
              <a:t>Es auditor de Sistemas de Aseguramiento de Calidad ISO 9000 y del Programa de Certificación Hotelero de la “American Autombile Association.</a:t>
            </a:r>
          </a:p>
          <a:p>
            <a:pPr algn="just">
              <a:lnSpc>
                <a:spcPct val="107000"/>
              </a:lnSpc>
              <a:spcAft>
                <a:spcPts val="800"/>
              </a:spcAft>
            </a:pPr>
            <a:r>
              <a:rPr lang="es-MX" sz="1600" dirty="0">
                <a:effectLst/>
                <a:latin typeface="+mj-lt"/>
                <a:ea typeface="Calibri" panose="020F0502020204030204" pitchFamily="34" charset="0"/>
                <a:cs typeface="Times New Roman" panose="02020603050405020304" pitchFamily="18" charset="0"/>
              </a:rPr>
              <a:t>En 2007 Obtuvo el reconocimiento del Ejecutivo del Año por Grupo Argos Gracias a proyectos de Reingeniería en Hoteles Viva Wyndam así como en la implementación del Proyecto de Sistemas Integrales de Viajes para Sabritas de Grupo PepsiCo.  Ahorrando a esta última  más de 1,500,000 Dólares en Gastos de viaje por sus ejecutivos durante el año 2005.</a:t>
            </a:r>
          </a:p>
          <a:p>
            <a:pPr algn="just">
              <a:lnSpc>
                <a:spcPct val="107000"/>
              </a:lnSpc>
              <a:spcAft>
                <a:spcPts val="800"/>
              </a:spcAft>
            </a:pPr>
            <a:r>
              <a:rPr lang="es-MX" sz="1600" dirty="0">
                <a:effectLst/>
                <a:latin typeface="+mj-lt"/>
                <a:ea typeface="Calibri" panose="020F0502020204030204" pitchFamily="34" charset="0"/>
                <a:cs typeface="Times New Roman" panose="02020603050405020304" pitchFamily="18" charset="0"/>
              </a:rPr>
              <a:t>Es certificado como Consultor General Por el Consejo Nacional de Certificación CONOCER con la Norma  CON0147 Nivel 5 y la Norma de Impartición de Cursos de Capacitación  No ECO17. Y También esta Certificado como Professional Business Coach por Ology Internacional.</a:t>
            </a:r>
          </a:p>
          <a:p>
            <a:pPr algn="just">
              <a:lnSpc>
                <a:spcPct val="107000"/>
              </a:lnSpc>
              <a:spcAft>
                <a:spcPts val="800"/>
              </a:spcAft>
            </a:pPr>
            <a:r>
              <a:rPr lang="es-MX" sz="1600" dirty="0">
                <a:effectLst/>
                <a:latin typeface="+mj-lt"/>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3298389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3"/>
          <p:cNvSpPr>
            <a:spLocks noChangeArrowheads="1"/>
          </p:cNvSpPr>
          <p:nvPr/>
        </p:nvSpPr>
        <p:spPr bwMode="auto">
          <a:xfrm>
            <a:off x="523221" y="1228843"/>
            <a:ext cx="3537791" cy="2800767"/>
          </a:xfrm>
          <a:prstGeom prst="rect">
            <a:avLst/>
          </a:prstGeom>
          <a:noFill/>
          <a:ln w="9525">
            <a:noFill/>
            <a:miter lim="800000"/>
            <a:headEnd/>
            <a:tailEnd/>
          </a:ln>
        </p:spPr>
        <p:txBody>
          <a:bodyPr wrap="square" anchor="ctr">
            <a:spAutoFit/>
          </a:bodyPr>
          <a:lstStyle/>
          <a:p>
            <a:pPr lvl="1" algn="ctr"/>
            <a:r>
              <a:rPr lang="es-MX" sz="1600" b="1" dirty="0">
                <a:solidFill>
                  <a:schemeClr val="accent1">
                    <a:lumMod val="50000"/>
                  </a:schemeClr>
                </a:solidFill>
                <a:latin typeface="+mj-lt"/>
              </a:rPr>
              <a:t>MISIÓN</a:t>
            </a:r>
            <a:endParaRPr lang="es-ES" sz="1600" dirty="0">
              <a:solidFill>
                <a:schemeClr val="accent1">
                  <a:lumMod val="50000"/>
                </a:schemeClr>
              </a:solidFill>
              <a:latin typeface="+mj-lt"/>
            </a:endParaRPr>
          </a:p>
          <a:p>
            <a:pPr algn="ctr"/>
            <a:r>
              <a:rPr lang="es-MX" sz="1600" dirty="0">
                <a:latin typeface="+mj-lt"/>
              </a:rPr>
              <a:t>Crear Experiencias de capacitación y consultoría que modifiquen actitudes en las personas creando al mismo tiempo desarrollo y crecimiento en las organizaciones.</a:t>
            </a:r>
          </a:p>
          <a:p>
            <a:pPr algn="ctr"/>
            <a:endParaRPr lang="es-ES" sz="1600" dirty="0">
              <a:latin typeface="+mj-lt"/>
            </a:endParaRPr>
          </a:p>
          <a:p>
            <a:pPr lvl="1" algn="ctr"/>
            <a:r>
              <a:rPr lang="es-MX" sz="1600" b="1" dirty="0">
                <a:solidFill>
                  <a:schemeClr val="accent1">
                    <a:lumMod val="50000"/>
                  </a:schemeClr>
                </a:solidFill>
                <a:latin typeface="+mj-lt"/>
              </a:rPr>
              <a:t>VISIÓN</a:t>
            </a:r>
            <a:endParaRPr lang="es-ES" sz="1600" dirty="0">
              <a:solidFill>
                <a:schemeClr val="accent1">
                  <a:lumMod val="50000"/>
                </a:schemeClr>
              </a:solidFill>
              <a:latin typeface="+mj-lt"/>
            </a:endParaRPr>
          </a:p>
          <a:p>
            <a:pPr algn="ctr"/>
            <a:r>
              <a:rPr lang="es-MX" sz="1600" dirty="0">
                <a:latin typeface="+mj-lt"/>
              </a:rPr>
              <a:t>Ser líderes en el desarrollo humano de las organizaciones de México y el Caribe</a:t>
            </a:r>
          </a:p>
        </p:txBody>
      </p:sp>
      <p:sp>
        <p:nvSpPr>
          <p:cNvPr id="4" name="Text Box 23">
            <a:extLst>
              <a:ext uri="{FF2B5EF4-FFF2-40B4-BE49-F238E27FC236}">
                <a16:creationId xmlns:a16="http://schemas.microsoft.com/office/drawing/2014/main" id="{7342A37F-B196-4EDB-A5B7-98744BF1A20E}"/>
              </a:ext>
            </a:extLst>
          </p:cNvPr>
          <p:cNvSpPr txBox="1">
            <a:spLocks noChangeArrowheads="1"/>
          </p:cNvSpPr>
          <p:nvPr/>
        </p:nvSpPr>
        <p:spPr bwMode="auto">
          <a:xfrm>
            <a:off x="4669635" y="2090617"/>
            <a:ext cx="1355628" cy="1077218"/>
          </a:xfrm>
          <a:prstGeom prst="rect">
            <a:avLst/>
          </a:prstGeom>
          <a:noFill/>
          <a:ln w="9525">
            <a:noFill/>
            <a:miter lim="800000"/>
            <a:headEnd/>
            <a:tailEnd/>
          </a:ln>
          <a:effectLst/>
        </p:spPr>
        <p:txBody>
          <a:bodyPr wrap="none">
            <a:spAutoFit/>
          </a:bodyPr>
          <a:lstStyle/>
          <a:p>
            <a:pPr algn="ctr"/>
            <a:r>
              <a:rPr lang="es-MX" sz="1600" b="1" dirty="0">
                <a:solidFill>
                  <a:schemeClr val="accent1">
                    <a:lumMod val="50000"/>
                  </a:schemeClr>
                </a:solidFill>
                <a:latin typeface="+mj-lt"/>
              </a:rPr>
              <a:t>SERVICIOS</a:t>
            </a:r>
            <a:r>
              <a:rPr lang="es-MX" sz="1600" b="1" dirty="0">
                <a:solidFill>
                  <a:schemeClr val="accent1">
                    <a:lumMod val="50000"/>
                  </a:schemeClr>
                </a:solidFill>
              </a:rPr>
              <a:t> </a:t>
            </a:r>
          </a:p>
          <a:p>
            <a:pPr algn="ctr"/>
            <a:r>
              <a:rPr lang="es-MX" sz="1600" b="1" dirty="0">
                <a:solidFill>
                  <a:schemeClr val="accent1">
                    <a:lumMod val="50000"/>
                  </a:schemeClr>
                </a:solidFill>
              </a:rPr>
              <a:t>QUE </a:t>
            </a:r>
          </a:p>
          <a:p>
            <a:pPr algn="ctr"/>
            <a:r>
              <a:rPr lang="es-MX" sz="1600" b="1" dirty="0">
                <a:solidFill>
                  <a:schemeClr val="accent1">
                    <a:lumMod val="50000"/>
                  </a:schemeClr>
                </a:solidFill>
              </a:rPr>
              <a:t>OFRECE</a:t>
            </a:r>
          </a:p>
          <a:p>
            <a:pPr algn="ctr"/>
            <a:endParaRPr lang="es-ES" sz="1600" b="1" dirty="0"/>
          </a:p>
        </p:txBody>
      </p:sp>
      <p:sp>
        <p:nvSpPr>
          <p:cNvPr id="6" name="CuadroTexto 5">
            <a:extLst>
              <a:ext uri="{FF2B5EF4-FFF2-40B4-BE49-F238E27FC236}">
                <a16:creationId xmlns:a16="http://schemas.microsoft.com/office/drawing/2014/main" id="{C93EB0C4-DD55-495A-A082-B6C427ED220F}"/>
              </a:ext>
            </a:extLst>
          </p:cNvPr>
          <p:cNvSpPr txBox="1"/>
          <p:nvPr/>
        </p:nvSpPr>
        <p:spPr>
          <a:xfrm>
            <a:off x="6279776" y="1332166"/>
            <a:ext cx="6104964" cy="2308324"/>
          </a:xfrm>
          <a:prstGeom prst="rect">
            <a:avLst/>
          </a:prstGeom>
          <a:noFill/>
        </p:spPr>
        <p:txBody>
          <a:bodyPr wrap="square">
            <a:spAutoFit/>
          </a:bodyPr>
          <a:lstStyle/>
          <a:p>
            <a:r>
              <a:rPr lang="es-MX" sz="1600" dirty="0">
                <a:latin typeface="+mj-lt"/>
              </a:rPr>
              <a:t>Coaching de Negocios.</a:t>
            </a:r>
          </a:p>
          <a:p>
            <a:endParaRPr lang="es-MX" sz="1600" dirty="0">
              <a:latin typeface="+mj-lt"/>
            </a:endParaRPr>
          </a:p>
          <a:p>
            <a:r>
              <a:rPr lang="es-MX" sz="1600" dirty="0">
                <a:latin typeface="+mj-lt"/>
              </a:rPr>
              <a:t>Certificación en Competencias.</a:t>
            </a:r>
          </a:p>
          <a:p>
            <a:endParaRPr lang="es-MX" sz="1600" dirty="0">
              <a:latin typeface="+mj-lt"/>
            </a:endParaRPr>
          </a:p>
          <a:p>
            <a:r>
              <a:rPr lang="es-MX" sz="1600" dirty="0">
                <a:latin typeface="+mj-lt"/>
              </a:rPr>
              <a:t>Servicios de Mystery Shopper (Cliente Misterioso).</a:t>
            </a:r>
          </a:p>
          <a:p>
            <a:endParaRPr lang="es-MX" sz="1600" dirty="0">
              <a:latin typeface="+mj-lt"/>
            </a:endParaRPr>
          </a:p>
          <a:p>
            <a:r>
              <a:rPr lang="es-MX" sz="1600" dirty="0">
                <a:latin typeface="+mj-lt"/>
              </a:rPr>
              <a:t>Mesas de Trabajo tipo Master Mind (Mente Maestra).</a:t>
            </a:r>
          </a:p>
          <a:p>
            <a:endParaRPr lang="es-MX" sz="1600" dirty="0">
              <a:latin typeface="+mj-lt"/>
            </a:endParaRPr>
          </a:p>
          <a:p>
            <a:r>
              <a:rPr lang="es-MX" sz="1600" dirty="0">
                <a:latin typeface="+mj-lt"/>
              </a:rPr>
              <a:t>Conferencias y Capacitación en Témas de Habilidades Blandas</a:t>
            </a:r>
          </a:p>
        </p:txBody>
      </p:sp>
      <p:sp>
        <p:nvSpPr>
          <p:cNvPr id="5" name="Abrir llave 4">
            <a:extLst>
              <a:ext uri="{FF2B5EF4-FFF2-40B4-BE49-F238E27FC236}">
                <a16:creationId xmlns:a16="http://schemas.microsoft.com/office/drawing/2014/main" id="{08FC7613-8C19-46C0-9F0B-17D1B1EAAEB2}"/>
              </a:ext>
            </a:extLst>
          </p:cNvPr>
          <p:cNvSpPr/>
          <p:nvPr/>
        </p:nvSpPr>
        <p:spPr>
          <a:xfrm>
            <a:off x="6025263" y="1332166"/>
            <a:ext cx="254513" cy="2358000"/>
          </a:xfrm>
          <a:prstGeom prst="lef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ángulo 3"/>
          <p:cNvSpPr>
            <a:spLocks noChangeArrowheads="1"/>
          </p:cNvSpPr>
          <p:nvPr/>
        </p:nvSpPr>
        <p:spPr bwMode="auto">
          <a:xfrm>
            <a:off x="3650689" y="1782545"/>
            <a:ext cx="10099675" cy="1077218"/>
          </a:xfrm>
          <a:prstGeom prst="rect">
            <a:avLst/>
          </a:prstGeom>
          <a:noFill/>
          <a:ln w="9525">
            <a:noFill/>
            <a:miter lim="800000"/>
            <a:headEnd/>
            <a:tailEnd/>
          </a:ln>
        </p:spPr>
        <p:txBody>
          <a:bodyPr>
            <a:spAutoFit/>
          </a:bodyPr>
          <a:lstStyle/>
          <a:p>
            <a:pPr marL="342900" indent="-342900" algn="just">
              <a:buFont typeface="Arial" charset="0"/>
              <a:buChar char="•"/>
            </a:pPr>
            <a:r>
              <a:rPr lang="es-MX" sz="1600" dirty="0">
                <a:latin typeface="+mj-lt"/>
                <a:cs typeface="Times New Roman" pitchFamily="18" charset="0"/>
              </a:rPr>
              <a:t>Descubrir, clarificar y alinearse con lo que el cliente quiere lograr.</a:t>
            </a:r>
          </a:p>
          <a:p>
            <a:pPr marL="342900" indent="-342900" algn="just">
              <a:buFont typeface="Arial" charset="0"/>
              <a:buChar char="•"/>
            </a:pPr>
            <a:r>
              <a:rPr lang="es-MX" sz="1600" dirty="0">
                <a:latin typeface="+mj-lt"/>
                <a:cs typeface="Times New Roman" pitchFamily="18" charset="0"/>
              </a:rPr>
              <a:t>Animar al cliente autodescubrimiento.</a:t>
            </a:r>
          </a:p>
          <a:p>
            <a:pPr marL="342900" indent="-342900" algn="just">
              <a:buFont typeface="Arial" charset="0"/>
              <a:buChar char="•"/>
            </a:pPr>
            <a:r>
              <a:rPr lang="es-MX" sz="1600" dirty="0">
                <a:latin typeface="+mj-lt"/>
                <a:cs typeface="Times New Roman" pitchFamily="18" charset="0"/>
              </a:rPr>
              <a:t>Obtener soluciones y estrategias generados por el cliente </a:t>
            </a:r>
          </a:p>
          <a:p>
            <a:pPr marL="342900" indent="-342900" algn="just">
              <a:spcAft>
                <a:spcPts val="1200"/>
              </a:spcAft>
              <a:buFont typeface="Arial" charset="0"/>
              <a:buChar char="•"/>
            </a:pPr>
            <a:r>
              <a:rPr lang="es-MX" sz="1600" dirty="0">
                <a:latin typeface="+mj-lt"/>
                <a:cs typeface="Times New Roman" pitchFamily="18" charset="0"/>
              </a:rPr>
              <a:t>Mantener al cliente como responsable de sus actos y rendir cuentas de sus resultados.</a:t>
            </a:r>
          </a:p>
        </p:txBody>
      </p:sp>
      <p:sp>
        <p:nvSpPr>
          <p:cNvPr id="10242" name="Rectángulo 4"/>
          <p:cNvSpPr>
            <a:spLocks noChangeArrowheads="1"/>
          </p:cNvSpPr>
          <p:nvPr/>
        </p:nvSpPr>
        <p:spPr bwMode="auto">
          <a:xfrm>
            <a:off x="1762872" y="3227689"/>
            <a:ext cx="8994775" cy="2031325"/>
          </a:xfrm>
          <a:prstGeom prst="rect">
            <a:avLst/>
          </a:prstGeom>
          <a:noFill/>
          <a:ln w="9525">
            <a:noFill/>
            <a:miter lim="800000"/>
            <a:headEnd/>
            <a:tailEnd/>
          </a:ln>
        </p:spPr>
        <p:txBody>
          <a:bodyPr wrap="square">
            <a:spAutoFit/>
          </a:bodyPr>
          <a:lstStyle/>
          <a:p>
            <a:pPr algn="just">
              <a:spcAft>
                <a:spcPts val="1200"/>
              </a:spcAft>
            </a:pPr>
            <a:r>
              <a:rPr lang="es-MX" sz="1600" b="1" dirty="0">
                <a:solidFill>
                  <a:schemeClr val="accent1">
                    <a:lumMod val="50000"/>
                  </a:schemeClr>
                </a:solidFill>
                <a:latin typeface="+mj-lt"/>
                <a:cs typeface="Times New Roman" pitchFamily="18" charset="0"/>
              </a:rPr>
              <a:t>FORMA DE TRABAJAR:</a:t>
            </a:r>
          </a:p>
          <a:p>
            <a:pPr algn="just">
              <a:spcAft>
                <a:spcPts val="1200"/>
              </a:spcAft>
            </a:pPr>
            <a:r>
              <a:rPr lang="es-MX" sz="1600" dirty="0">
                <a:latin typeface="+mj-lt"/>
                <a:cs typeface="Times New Roman" pitchFamily="18" charset="0"/>
              </a:rPr>
              <a:t>En cada sesión, el cliente elige el foco de la conversación, mientras el Coach escucha y contribuye con observaciones y preguntas. Esta interacción crea claridad y mueve al cliente a la acción. </a:t>
            </a:r>
          </a:p>
          <a:p>
            <a:pPr algn="just">
              <a:spcAft>
                <a:spcPts val="1200"/>
              </a:spcAft>
            </a:pPr>
            <a:r>
              <a:rPr lang="es-MX" sz="1600" dirty="0">
                <a:latin typeface="+mj-lt"/>
                <a:cs typeface="Times New Roman" pitchFamily="18" charset="0"/>
              </a:rPr>
              <a:t>Buscando acelera</a:t>
            </a:r>
            <a:r>
              <a:rPr lang="es-MX" sz="1600" dirty="0">
                <a:solidFill>
                  <a:schemeClr val="bg1"/>
                </a:solidFill>
                <a:latin typeface="+mj-lt"/>
                <a:cs typeface="Times New Roman" pitchFamily="18" charset="0"/>
              </a:rPr>
              <a:t> </a:t>
            </a:r>
            <a:r>
              <a:rPr lang="es-MX" sz="1600" dirty="0">
                <a:latin typeface="+mj-lt"/>
                <a:cs typeface="Times New Roman" pitchFamily="18" charset="0"/>
              </a:rPr>
              <a:t>el progreso del cliente al proporcionar mayor enfoque y consciencia de elección. </a:t>
            </a:r>
          </a:p>
          <a:p>
            <a:pPr algn="just">
              <a:spcAft>
                <a:spcPts val="1200"/>
              </a:spcAft>
            </a:pPr>
            <a:r>
              <a:rPr lang="es-MX" sz="1600" dirty="0">
                <a:latin typeface="+mj-lt"/>
                <a:cs typeface="Times New Roman" pitchFamily="18" charset="0"/>
              </a:rPr>
              <a:t>Me concentro en donde los clientes están ahora y lo que están dispuestos a hacer para llegar a donde quieran estar en el futuro. </a:t>
            </a:r>
          </a:p>
        </p:txBody>
      </p:sp>
      <p:sp>
        <p:nvSpPr>
          <p:cNvPr id="10244" name="Text Box 7"/>
          <p:cNvSpPr txBox="1">
            <a:spLocks noChangeArrowheads="1"/>
          </p:cNvSpPr>
          <p:nvPr/>
        </p:nvSpPr>
        <p:spPr bwMode="auto">
          <a:xfrm>
            <a:off x="4517465" y="1087905"/>
            <a:ext cx="2828018" cy="338554"/>
          </a:xfrm>
          <a:prstGeom prst="rect">
            <a:avLst/>
          </a:prstGeom>
          <a:noFill/>
          <a:ln w="9525">
            <a:noFill/>
            <a:miter lim="800000"/>
            <a:headEnd/>
            <a:tailEnd/>
          </a:ln>
        </p:spPr>
        <p:txBody>
          <a:bodyPr wrap="none">
            <a:spAutoFit/>
          </a:bodyPr>
          <a:lstStyle/>
          <a:p>
            <a:r>
              <a:rPr lang="es-MX" sz="1600" b="1" dirty="0">
                <a:solidFill>
                  <a:schemeClr val="accent1">
                    <a:lumMod val="50000"/>
                  </a:schemeClr>
                </a:solidFill>
                <a:latin typeface="+mj-lt"/>
              </a:rPr>
              <a:t>COACHING DE NEGOCIOS</a:t>
            </a:r>
            <a:endParaRPr lang="es-ES" sz="1600" b="1" dirty="0">
              <a:solidFill>
                <a:schemeClr val="accent1">
                  <a:lumMod val="50000"/>
                </a:schemeClr>
              </a:solidFill>
              <a:latin typeface="+mj-lt"/>
            </a:endParaRPr>
          </a:p>
        </p:txBody>
      </p:sp>
      <p:sp>
        <p:nvSpPr>
          <p:cNvPr id="10246" name="Text Box 6"/>
          <p:cNvSpPr txBox="1">
            <a:spLocks noChangeArrowheads="1"/>
          </p:cNvSpPr>
          <p:nvPr/>
        </p:nvSpPr>
        <p:spPr bwMode="auto">
          <a:xfrm>
            <a:off x="1884772" y="2151877"/>
            <a:ext cx="1353960" cy="338554"/>
          </a:xfrm>
          <a:prstGeom prst="rect">
            <a:avLst/>
          </a:prstGeom>
          <a:noFill/>
          <a:ln w="9525">
            <a:noFill/>
            <a:miter lim="800000"/>
            <a:headEnd/>
            <a:tailEnd/>
          </a:ln>
          <a:effectLst/>
        </p:spPr>
        <p:txBody>
          <a:bodyPr wrap="none">
            <a:spAutoFit/>
          </a:bodyPr>
          <a:lstStyle/>
          <a:p>
            <a:r>
              <a:rPr lang="es-MX" sz="1600" b="1" dirty="0">
                <a:solidFill>
                  <a:schemeClr val="accent1">
                    <a:lumMod val="50000"/>
                  </a:schemeClr>
                </a:solidFill>
                <a:latin typeface="+mj-lt"/>
              </a:rPr>
              <a:t>OBJETIVOS</a:t>
            </a:r>
            <a:endParaRPr lang="es-ES" sz="1600" b="1" dirty="0">
              <a:solidFill>
                <a:schemeClr val="accent1">
                  <a:lumMod val="50000"/>
                </a:schemeClr>
              </a:solidFill>
              <a:latin typeface="+mj-lt"/>
            </a:endParaRPr>
          </a:p>
        </p:txBody>
      </p:sp>
      <p:sp>
        <p:nvSpPr>
          <p:cNvPr id="10247" name="AutoShape 7"/>
          <p:cNvSpPr>
            <a:spLocks/>
          </p:cNvSpPr>
          <p:nvPr/>
        </p:nvSpPr>
        <p:spPr bwMode="auto">
          <a:xfrm>
            <a:off x="3376051" y="1574235"/>
            <a:ext cx="274638" cy="1493838"/>
          </a:xfrm>
          <a:prstGeom prst="leftBrace">
            <a:avLst>
              <a:gd name="adj1" fmla="val 45327"/>
              <a:gd name="adj2" fmla="val 50000"/>
            </a:avLst>
          </a:prstGeom>
          <a:noFill/>
          <a:ln w="38100">
            <a:solidFill>
              <a:srgbClr val="FF0000"/>
            </a:solidFill>
            <a:round/>
            <a:headEnd/>
            <a:tailEnd/>
          </a:ln>
          <a:effectLst/>
        </p:spPr>
        <p:txBody>
          <a:bodyPr wrap="none" anchor="ctr"/>
          <a:lstStyle/>
          <a:p>
            <a:endParaRPr lang="es-MX" sz="1600" dirty="0">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4"/>
          <p:cNvSpPr>
            <a:spLocks noChangeArrowheads="1"/>
          </p:cNvSpPr>
          <p:nvPr/>
        </p:nvSpPr>
        <p:spPr bwMode="auto">
          <a:xfrm>
            <a:off x="2286000" y="1089606"/>
            <a:ext cx="10726737" cy="2554545"/>
          </a:xfrm>
          <a:prstGeom prst="rect">
            <a:avLst/>
          </a:prstGeom>
          <a:noFill/>
          <a:ln w="9525">
            <a:noFill/>
            <a:miter lim="800000"/>
            <a:headEnd/>
            <a:tailEnd/>
          </a:ln>
          <a:effectLst/>
        </p:spPr>
        <p:txBody>
          <a:bodyPr>
            <a:spAutoFit/>
          </a:bodyPr>
          <a:lstStyle/>
          <a:p>
            <a:endParaRPr lang="es-MX" sz="1600" b="1" dirty="0">
              <a:solidFill>
                <a:schemeClr val="accent1">
                  <a:lumMod val="50000"/>
                </a:schemeClr>
              </a:solidFill>
              <a:latin typeface="+mj-lt"/>
            </a:endParaRPr>
          </a:p>
          <a:p>
            <a:r>
              <a:rPr lang="es-MX" sz="1600" dirty="0">
                <a:latin typeface="+mj-lt"/>
              </a:rPr>
              <a:t>1- Se iniciara un proceso de cambio positivo para encontrar las soluciones a todo aquello que limita a desarrollarse. </a:t>
            </a:r>
          </a:p>
          <a:p>
            <a:r>
              <a:rPr lang="es-MX" sz="1600" dirty="0">
                <a:latin typeface="+mj-lt"/>
              </a:rPr>
              <a:t>2- Se desarrollan habilidades de auto descubrimiento consiente e inconsciente.  </a:t>
            </a:r>
          </a:p>
          <a:p>
            <a:r>
              <a:rPr lang="es-MX" sz="1600" dirty="0">
                <a:latin typeface="+mj-lt"/>
              </a:rPr>
              <a:t>3- Se elimina creencias limitantes  </a:t>
            </a:r>
          </a:p>
          <a:p>
            <a:r>
              <a:rPr lang="es-MX" sz="1600" dirty="0">
                <a:latin typeface="+mj-lt"/>
              </a:rPr>
              <a:t>4- Se conocerán las mejores técnicas para el cambio personal de aplicación inmediata.    </a:t>
            </a:r>
          </a:p>
          <a:p>
            <a:r>
              <a:rPr lang="es-MX" sz="1600" dirty="0">
                <a:latin typeface="+mj-lt"/>
              </a:rPr>
              <a:t>5- Se crea compromiso con la Empresa, Equipos de Trabajo y consigo mismo.  </a:t>
            </a:r>
          </a:p>
          <a:p>
            <a:r>
              <a:rPr lang="es-MX" sz="1600" dirty="0">
                <a:latin typeface="+mj-lt"/>
              </a:rPr>
              <a:t>6- Se mejora la comunicación interna entre equipos de trabajo así como en toda la empresa.    </a:t>
            </a:r>
          </a:p>
          <a:p>
            <a:r>
              <a:rPr lang="es-MX" sz="1600" dirty="0">
                <a:latin typeface="+mj-lt"/>
              </a:rPr>
              <a:t>7- Se fortalece el auto estima.  </a:t>
            </a:r>
          </a:p>
          <a:p>
            <a:r>
              <a:rPr lang="es-MX" sz="1600" dirty="0">
                <a:latin typeface="+mj-lt"/>
              </a:rPr>
              <a:t>8- Se reafirma la Actitud o Espíritu de Servicio.  </a:t>
            </a:r>
          </a:p>
          <a:p>
            <a:r>
              <a:rPr lang="es-MX" sz="1600" dirty="0">
                <a:latin typeface="+mj-lt"/>
              </a:rPr>
              <a:t>9- Se incrementa la productividad.</a:t>
            </a:r>
            <a:endParaRPr lang="es-ES" sz="1600" dirty="0">
              <a:latin typeface="+mj-lt"/>
            </a:endParaRPr>
          </a:p>
        </p:txBody>
      </p:sp>
      <p:sp>
        <p:nvSpPr>
          <p:cNvPr id="19461" name="Rectangle 5"/>
          <p:cNvSpPr>
            <a:spLocks noChangeArrowheads="1"/>
          </p:cNvSpPr>
          <p:nvPr/>
        </p:nvSpPr>
        <p:spPr bwMode="auto">
          <a:xfrm>
            <a:off x="1001806" y="4100955"/>
            <a:ext cx="10624017" cy="830997"/>
          </a:xfrm>
          <a:prstGeom prst="rect">
            <a:avLst/>
          </a:prstGeom>
          <a:noFill/>
          <a:ln w="9525">
            <a:noFill/>
            <a:miter lim="800000"/>
            <a:headEnd/>
            <a:tailEnd/>
          </a:ln>
          <a:effectLst/>
        </p:spPr>
        <p:txBody>
          <a:bodyPr wrap="square">
            <a:spAutoFit/>
          </a:bodyPr>
          <a:lstStyle/>
          <a:p>
            <a:r>
              <a:rPr lang="es-MX" sz="1600" b="1" dirty="0">
                <a:latin typeface="+mj-lt"/>
              </a:rPr>
              <a:t>“Aquellos que se preparan a ser Inteligentes Racionalmente tiene grandes  oportunidades de tener éxito, y aquellos que además se preparan en su  Inteligencia Emocional y aprenden a motivarse, así mismos y a los demás, no  </a:t>
            </a:r>
          </a:p>
          <a:p>
            <a:pPr algn="ctr"/>
            <a:r>
              <a:rPr lang="es-MX" sz="1600" b="1" dirty="0">
                <a:latin typeface="+mj-lt"/>
              </a:rPr>
              <a:t>solo tendrán el éxito asegurado, sino disfrutan de su esencia, trascendencia y de  su vida”. </a:t>
            </a:r>
            <a:endParaRPr lang="es-ES" sz="1600" b="1" dirty="0">
              <a:latin typeface="+mj-lt"/>
            </a:endParaRPr>
          </a:p>
        </p:txBody>
      </p:sp>
      <p:sp>
        <p:nvSpPr>
          <p:cNvPr id="6" name="CuadroTexto 5">
            <a:extLst>
              <a:ext uri="{FF2B5EF4-FFF2-40B4-BE49-F238E27FC236}">
                <a16:creationId xmlns:a16="http://schemas.microsoft.com/office/drawing/2014/main" id="{6E75EBBE-9957-484B-B1C2-3356EDE08DFB}"/>
              </a:ext>
            </a:extLst>
          </p:cNvPr>
          <p:cNvSpPr txBox="1"/>
          <p:nvPr/>
        </p:nvSpPr>
        <p:spPr>
          <a:xfrm>
            <a:off x="26895" y="1880817"/>
            <a:ext cx="1949823" cy="1200329"/>
          </a:xfrm>
          <a:prstGeom prst="rect">
            <a:avLst/>
          </a:prstGeom>
          <a:noFill/>
        </p:spPr>
        <p:txBody>
          <a:bodyPr wrap="square">
            <a:spAutoFit/>
          </a:bodyPr>
          <a:lstStyle/>
          <a:p>
            <a:pPr algn="ctr"/>
            <a:r>
              <a:rPr lang="es-MX" sz="1800" b="1" dirty="0">
                <a:solidFill>
                  <a:schemeClr val="accent1">
                    <a:lumMod val="50000"/>
                  </a:schemeClr>
                </a:solidFill>
                <a:latin typeface="+mj-lt"/>
              </a:rPr>
              <a:t>LOS 9 BENEFICIOS DE COACHING DE </a:t>
            </a:r>
            <a:r>
              <a:rPr lang="es-MX" sz="1600" b="1" dirty="0">
                <a:solidFill>
                  <a:schemeClr val="accent1">
                    <a:lumMod val="50000"/>
                  </a:schemeClr>
                </a:solidFill>
                <a:latin typeface="+mj-lt"/>
              </a:rPr>
              <a:t>NEGOCIOS</a:t>
            </a:r>
            <a:r>
              <a:rPr lang="es-MX" sz="1800" b="1" dirty="0">
                <a:solidFill>
                  <a:schemeClr val="accent1">
                    <a:lumMod val="50000"/>
                  </a:schemeClr>
                </a:solidFill>
                <a:latin typeface="+mj-lt"/>
              </a:rPr>
              <a:t>.</a:t>
            </a:r>
          </a:p>
        </p:txBody>
      </p:sp>
      <p:sp>
        <p:nvSpPr>
          <p:cNvPr id="4" name="Abrir llave 3">
            <a:extLst>
              <a:ext uri="{FF2B5EF4-FFF2-40B4-BE49-F238E27FC236}">
                <a16:creationId xmlns:a16="http://schemas.microsoft.com/office/drawing/2014/main" id="{0429AE2B-10C0-4F0F-B5ED-8E8256CC3471}"/>
              </a:ext>
            </a:extLst>
          </p:cNvPr>
          <p:cNvSpPr/>
          <p:nvPr/>
        </p:nvSpPr>
        <p:spPr>
          <a:xfrm>
            <a:off x="2003612" y="1317810"/>
            <a:ext cx="376518" cy="2326341"/>
          </a:xfrm>
          <a:prstGeom prst="lef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dirty="0">
              <a:latin typeface="+mj-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ángulo 5"/>
          <p:cNvSpPr>
            <a:spLocks noChangeArrowheads="1"/>
          </p:cNvSpPr>
          <p:nvPr/>
        </p:nvSpPr>
        <p:spPr bwMode="auto">
          <a:xfrm>
            <a:off x="1464569" y="1402885"/>
            <a:ext cx="9064477" cy="1751050"/>
          </a:xfrm>
          <a:prstGeom prst="rect">
            <a:avLst/>
          </a:prstGeom>
          <a:noFill/>
          <a:ln w="9525">
            <a:noFill/>
            <a:miter lim="800000"/>
            <a:headEnd/>
            <a:tailEnd/>
          </a:ln>
        </p:spPr>
        <p:txBody>
          <a:bodyPr/>
          <a:lstStyle/>
          <a:p>
            <a:pPr algn="just" eaLnBrk="0" hangingPunct="0">
              <a:lnSpc>
                <a:spcPct val="90000"/>
              </a:lnSpc>
              <a:spcBef>
                <a:spcPts val="1000"/>
              </a:spcBef>
              <a:buFont typeface="Arial" charset="0"/>
              <a:buNone/>
            </a:pPr>
            <a:endParaRPr lang="es-ES" sz="1600" dirty="0">
              <a:solidFill>
                <a:srgbClr val="006600"/>
              </a:solidFill>
            </a:endParaRPr>
          </a:p>
          <a:p>
            <a:pPr marL="400050" lvl="1" algn="ctr" eaLnBrk="0" hangingPunct="0">
              <a:lnSpc>
                <a:spcPct val="90000"/>
              </a:lnSpc>
              <a:spcBef>
                <a:spcPts val="500"/>
              </a:spcBef>
              <a:buFont typeface="Arial" charset="0"/>
              <a:buNone/>
            </a:pPr>
            <a:r>
              <a:rPr lang="es-ES" sz="1600" dirty="0">
                <a:latin typeface="+mj-lt"/>
              </a:rPr>
              <a:t>Un "Proceso mediante el cual, se recaban evidencias suficientes sobre el desempeño laboral de una persona, con el fin de determinar si es competente, o Todavía no competente, para una función laboral expresada en una Norma Técnica de Competencia o en un Estándar de Competencia".</a:t>
            </a:r>
          </a:p>
          <a:p>
            <a:pPr marL="400050" lvl="1" algn="ctr" eaLnBrk="0" hangingPunct="0">
              <a:lnSpc>
                <a:spcPct val="90000"/>
              </a:lnSpc>
              <a:spcBef>
                <a:spcPts val="500"/>
              </a:spcBef>
              <a:buFont typeface="Arial" charset="0"/>
              <a:buNone/>
            </a:pPr>
            <a:endParaRPr lang="es-ES" sz="1600" dirty="0">
              <a:solidFill>
                <a:srgbClr val="002060"/>
              </a:solidFill>
            </a:endParaRPr>
          </a:p>
          <a:p>
            <a:pPr algn="just" eaLnBrk="0" hangingPunct="0">
              <a:lnSpc>
                <a:spcPct val="90000"/>
              </a:lnSpc>
              <a:spcBef>
                <a:spcPts val="1000"/>
              </a:spcBef>
              <a:buFont typeface="Arial" charset="0"/>
              <a:buNone/>
            </a:pPr>
            <a:r>
              <a:rPr lang="es-ES" sz="1600" dirty="0">
                <a:latin typeface="+mj-lt"/>
              </a:rPr>
              <a:t>La evaluación, se realiza por un especialista en y por una Entidad de Evaluación acreditada</a:t>
            </a:r>
          </a:p>
        </p:txBody>
      </p:sp>
      <p:grpSp>
        <p:nvGrpSpPr>
          <p:cNvPr id="7171" name="6 Grupo"/>
          <p:cNvGrpSpPr>
            <a:grpSpLocks/>
          </p:cNvGrpSpPr>
          <p:nvPr/>
        </p:nvGrpSpPr>
        <p:grpSpPr bwMode="auto">
          <a:xfrm>
            <a:off x="1464812" y="3535036"/>
            <a:ext cx="6222906" cy="995892"/>
            <a:chOff x="1946564" y="4305827"/>
            <a:chExt cx="6711798" cy="1596498"/>
          </a:xfrm>
        </p:grpSpPr>
        <p:grpSp>
          <p:nvGrpSpPr>
            <p:cNvPr id="7173" name="Group 20"/>
            <p:cNvGrpSpPr>
              <a:grpSpLocks/>
            </p:cNvGrpSpPr>
            <p:nvPr/>
          </p:nvGrpSpPr>
          <p:grpSpPr bwMode="auto">
            <a:xfrm>
              <a:off x="1946564" y="4305827"/>
              <a:ext cx="4507988" cy="1596496"/>
              <a:chOff x="3078" y="11756"/>
              <a:chExt cx="6925" cy="2515"/>
            </a:xfrm>
          </p:grpSpPr>
          <p:sp>
            <p:nvSpPr>
              <p:cNvPr id="7180" name="AutoShape 21"/>
              <p:cNvSpPr>
                <a:spLocks noChangeArrowheads="1"/>
              </p:cNvSpPr>
              <p:nvPr/>
            </p:nvSpPr>
            <p:spPr bwMode="auto">
              <a:xfrm>
                <a:off x="3078" y="13040"/>
                <a:ext cx="2069" cy="1231"/>
              </a:xfrm>
              <a:prstGeom prst="roundRect">
                <a:avLst>
                  <a:gd name="adj" fmla="val 16667"/>
                </a:avLst>
              </a:prstGeom>
              <a:solidFill>
                <a:srgbClr val="CC3300"/>
              </a:solidFill>
              <a:ln w="19050">
                <a:solidFill>
                  <a:srgbClr val="FF0066"/>
                </a:solidFill>
                <a:round/>
                <a:headEnd/>
                <a:tailEnd/>
              </a:ln>
            </p:spPr>
            <p:txBody>
              <a:bodyPr wrap="none" anchor="ctr"/>
              <a:lstStyle/>
              <a:p>
                <a:pPr algn="ctr"/>
                <a:r>
                  <a:rPr lang="es-MX" sz="1600" dirty="0">
                    <a:solidFill>
                      <a:srgbClr val="FFFF00"/>
                    </a:solidFill>
                  </a:rPr>
                  <a:t>CANDIDATO</a:t>
                </a:r>
              </a:p>
            </p:txBody>
          </p:sp>
          <p:sp>
            <p:nvSpPr>
              <p:cNvPr id="7181" name="AutoShape 22"/>
              <p:cNvSpPr>
                <a:spLocks noChangeArrowheads="1"/>
              </p:cNvSpPr>
              <p:nvPr/>
            </p:nvSpPr>
            <p:spPr bwMode="auto">
              <a:xfrm>
                <a:off x="5357" y="12451"/>
                <a:ext cx="2168" cy="1351"/>
              </a:xfrm>
              <a:prstGeom prst="roundRect">
                <a:avLst>
                  <a:gd name="adj" fmla="val 16667"/>
                </a:avLst>
              </a:prstGeom>
              <a:solidFill>
                <a:srgbClr val="CC3300"/>
              </a:solidFill>
              <a:ln w="19050">
                <a:solidFill>
                  <a:srgbClr val="FF0066"/>
                </a:solidFill>
                <a:round/>
                <a:headEnd/>
                <a:tailEnd/>
              </a:ln>
            </p:spPr>
            <p:txBody>
              <a:bodyPr wrap="none" anchor="ctr"/>
              <a:lstStyle/>
              <a:p>
                <a:pPr algn="ctr"/>
                <a:r>
                  <a:rPr lang="es-MX" sz="1600" dirty="0">
                    <a:solidFill>
                      <a:srgbClr val="FFFF00"/>
                    </a:solidFill>
                  </a:rPr>
                  <a:t>EVALUADOR</a:t>
                </a:r>
              </a:p>
            </p:txBody>
          </p:sp>
          <p:sp>
            <p:nvSpPr>
              <p:cNvPr id="7182" name="AutoShape 23"/>
              <p:cNvSpPr>
                <a:spLocks noChangeArrowheads="1"/>
              </p:cNvSpPr>
              <p:nvPr/>
            </p:nvSpPr>
            <p:spPr bwMode="auto">
              <a:xfrm>
                <a:off x="7680" y="11756"/>
                <a:ext cx="2323" cy="1722"/>
              </a:xfrm>
              <a:prstGeom prst="roundRect">
                <a:avLst>
                  <a:gd name="adj" fmla="val 16667"/>
                </a:avLst>
              </a:prstGeom>
              <a:solidFill>
                <a:srgbClr val="CC3300"/>
              </a:solidFill>
              <a:ln w="19050">
                <a:solidFill>
                  <a:srgbClr val="FF0066"/>
                </a:solidFill>
                <a:round/>
                <a:headEnd/>
                <a:tailEnd/>
              </a:ln>
            </p:spPr>
            <p:txBody>
              <a:bodyPr wrap="none" anchor="ctr"/>
              <a:lstStyle/>
              <a:p>
                <a:pPr algn="ctr"/>
                <a:r>
                  <a:rPr lang="es-MX" sz="1600" dirty="0">
                    <a:solidFill>
                      <a:srgbClr val="FFFF00"/>
                    </a:solidFill>
                  </a:rPr>
                  <a:t>VERIFICADOR</a:t>
                </a:r>
              </a:p>
              <a:p>
                <a:pPr algn="ctr"/>
                <a:r>
                  <a:rPr lang="es-MX" sz="1600" dirty="0">
                    <a:solidFill>
                      <a:srgbClr val="FFFF00"/>
                    </a:solidFill>
                  </a:rPr>
                  <a:t> INTERNO</a:t>
                </a:r>
              </a:p>
            </p:txBody>
          </p:sp>
          <p:sp>
            <p:nvSpPr>
              <p:cNvPr id="7183" name="Line 24"/>
              <p:cNvSpPr>
                <a:spLocks noChangeShapeType="1"/>
              </p:cNvSpPr>
              <p:nvPr/>
            </p:nvSpPr>
            <p:spPr bwMode="auto">
              <a:xfrm flipH="1">
                <a:off x="5245" y="13509"/>
                <a:ext cx="782" cy="600"/>
              </a:xfrm>
              <a:prstGeom prst="line">
                <a:avLst/>
              </a:prstGeom>
              <a:noFill/>
              <a:ln w="19050">
                <a:solidFill>
                  <a:srgbClr val="FF0066"/>
                </a:solidFill>
                <a:round/>
                <a:headEnd/>
                <a:tailEnd type="triangle" w="med" len="med"/>
              </a:ln>
            </p:spPr>
            <p:txBody>
              <a:bodyPr/>
              <a:lstStyle/>
              <a:p>
                <a:endParaRPr lang="es-MX" sz="1600" dirty="0"/>
              </a:p>
            </p:txBody>
          </p:sp>
          <p:sp>
            <p:nvSpPr>
              <p:cNvPr id="7184" name="Line 25"/>
              <p:cNvSpPr>
                <a:spLocks noChangeShapeType="1"/>
              </p:cNvSpPr>
              <p:nvPr/>
            </p:nvSpPr>
            <p:spPr bwMode="auto">
              <a:xfrm flipH="1">
                <a:off x="7591" y="13040"/>
                <a:ext cx="782" cy="469"/>
              </a:xfrm>
              <a:prstGeom prst="line">
                <a:avLst/>
              </a:prstGeom>
              <a:noFill/>
              <a:ln w="19050">
                <a:solidFill>
                  <a:srgbClr val="FF0066"/>
                </a:solidFill>
                <a:round/>
                <a:headEnd/>
                <a:tailEnd type="triangle" w="med" len="med"/>
              </a:ln>
            </p:spPr>
            <p:txBody>
              <a:bodyPr/>
              <a:lstStyle/>
              <a:p>
                <a:endParaRPr lang="es-MX" sz="1600" dirty="0"/>
              </a:p>
            </p:txBody>
          </p:sp>
        </p:grpSp>
        <p:sp>
          <p:nvSpPr>
            <p:cNvPr id="9" name="8 Rectángulo redondeado"/>
            <p:cNvSpPr/>
            <p:nvPr/>
          </p:nvSpPr>
          <p:spPr>
            <a:xfrm>
              <a:off x="6948264" y="4875654"/>
              <a:ext cx="1710098" cy="1026669"/>
            </a:xfrm>
            <a:prstGeom prst="roundRect">
              <a:avLst/>
            </a:prstGeom>
            <a:solidFill>
              <a:schemeClr val="accent1">
                <a:lumMod val="20000"/>
                <a:lumOff val="80000"/>
              </a:schemeClr>
            </a:solidFill>
            <a:effectLst>
              <a:glow rad="63500">
                <a:srgbClr val="FF0000">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s-MX" sz="1600" b="1" dirty="0">
                  <a:solidFill>
                    <a:srgbClr val="0000FF"/>
                  </a:solidFill>
                  <a:latin typeface="Times New Roman" pitchFamily="18" charset="0"/>
                  <a:cs typeface="Arial" charset="0"/>
                </a:rPr>
                <a:t>Verificador Externo </a:t>
              </a:r>
            </a:p>
            <a:p>
              <a:pPr algn="ctr"/>
              <a:r>
                <a:rPr lang="es-MX" sz="1600" b="1" dirty="0">
                  <a:solidFill>
                    <a:srgbClr val="0000FF"/>
                  </a:solidFill>
                  <a:latin typeface="Times New Roman" pitchFamily="18" charset="0"/>
                  <a:cs typeface="Arial" charset="0"/>
                </a:rPr>
                <a:t>(Competence)</a:t>
              </a:r>
            </a:p>
          </p:txBody>
        </p:sp>
        <p:cxnSp>
          <p:nvCxnSpPr>
            <p:cNvPr id="10" name="9 Conector angular"/>
            <p:cNvCxnSpPr>
              <a:stCxn id="0" idx="2"/>
            </p:cNvCxnSpPr>
            <p:nvPr/>
          </p:nvCxnSpPr>
          <p:spPr>
            <a:xfrm rot="5400000">
              <a:off x="5413832" y="3611708"/>
              <a:ext cx="169790" cy="4411444"/>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10 Conector angular"/>
            <p:cNvCxnSpPr/>
            <p:nvPr/>
          </p:nvCxnSpPr>
          <p:spPr>
            <a:xfrm rot="10800000">
              <a:off x="4842042" y="5608764"/>
              <a:ext cx="2106425" cy="1587"/>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11 Conector recto de flecha"/>
            <p:cNvCxnSpPr/>
            <p:nvPr/>
          </p:nvCxnSpPr>
          <p:spPr>
            <a:xfrm flipH="1">
              <a:off x="6454629" y="5121612"/>
              <a:ext cx="49383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pic>
        <p:nvPicPr>
          <p:cNvPr id="7172" name="Picture 2" descr="https://competenciasmunicipales.files.wordpress.com/2011/10/imagen2.png"/>
          <p:cNvPicPr>
            <a:picLocks noChangeAspect="1" noChangeArrowheads="1"/>
          </p:cNvPicPr>
          <p:nvPr/>
        </p:nvPicPr>
        <p:blipFill>
          <a:blip r:embed="rId2"/>
          <a:srcRect l="2753" r="9737"/>
          <a:stretch>
            <a:fillRect/>
          </a:stretch>
        </p:blipFill>
        <p:spPr bwMode="auto">
          <a:xfrm>
            <a:off x="8678301" y="3071952"/>
            <a:ext cx="2765612" cy="2430498"/>
          </a:xfrm>
          <a:prstGeom prst="rect">
            <a:avLst/>
          </a:prstGeom>
          <a:noFill/>
          <a:ln w="9525">
            <a:noFill/>
            <a:miter lim="800000"/>
            <a:headEnd/>
            <a:tailEnd/>
          </a:ln>
        </p:spPr>
      </p:pic>
      <p:sp>
        <p:nvSpPr>
          <p:cNvPr id="7186" name="Text Box 18"/>
          <p:cNvSpPr txBox="1">
            <a:spLocks noChangeArrowheads="1"/>
          </p:cNvSpPr>
          <p:nvPr/>
        </p:nvSpPr>
        <p:spPr bwMode="auto">
          <a:xfrm>
            <a:off x="2048150" y="1200290"/>
            <a:ext cx="7835437" cy="338554"/>
          </a:xfrm>
          <a:prstGeom prst="rect">
            <a:avLst/>
          </a:prstGeom>
          <a:noFill/>
          <a:ln w="9525">
            <a:noFill/>
            <a:miter lim="800000"/>
            <a:headEnd/>
            <a:tailEnd/>
          </a:ln>
          <a:effectLst/>
        </p:spPr>
        <p:txBody>
          <a:bodyPr wrap="square">
            <a:spAutoFit/>
          </a:bodyPr>
          <a:lstStyle/>
          <a:p>
            <a:r>
              <a:rPr lang="es-MX" sz="1600" b="1" dirty="0">
                <a:solidFill>
                  <a:schemeClr val="accent1">
                    <a:lumMod val="50000"/>
                  </a:schemeClr>
                </a:solidFill>
                <a:latin typeface="+mj-lt"/>
              </a:rPr>
              <a:t>EVALUACIONES EN COMPETENCIA LABORAL CON COMPETENCE</a:t>
            </a:r>
            <a:endParaRPr lang="es-ES" sz="1600" b="1" dirty="0">
              <a:solidFill>
                <a:schemeClr val="accent1">
                  <a:lumMod val="50000"/>
                </a:schemeClr>
              </a:solidFill>
              <a:latin typeface="+mj-lt"/>
            </a:endParaRPr>
          </a:p>
        </p:txBody>
      </p:sp>
      <p:sp>
        <p:nvSpPr>
          <p:cNvPr id="2" name="CuadroTexto 1">
            <a:extLst>
              <a:ext uri="{FF2B5EF4-FFF2-40B4-BE49-F238E27FC236}">
                <a16:creationId xmlns:a16="http://schemas.microsoft.com/office/drawing/2014/main" id="{66C8B74E-4808-41CE-831D-C7B8817BB98E}"/>
              </a:ext>
            </a:extLst>
          </p:cNvPr>
          <p:cNvSpPr txBox="1"/>
          <p:nvPr/>
        </p:nvSpPr>
        <p:spPr>
          <a:xfrm>
            <a:off x="52266" y="5915842"/>
            <a:ext cx="10584821" cy="584775"/>
          </a:xfrm>
          <a:prstGeom prst="rect">
            <a:avLst/>
          </a:prstGeom>
          <a:noFill/>
        </p:spPr>
        <p:txBody>
          <a:bodyPr wrap="none" rtlCol="0">
            <a:spAutoFit/>
          </a:bodyPr>
          <a:lstStyle/>
          <a:p>
            <a:r>
              <a:rPr lang="es-MX" sz="1600" dirty="0">
                <a:latin typeface="+mj-lt"/>
              </a:rPr>
              <a:t>Normas a evaluar: EC0305 Prestación de servicios de atención al Cliente por CONOCER</a:t>
            </a:r>
          </a:p>
          <a:p>
            <a:r>
              <a:rPr lang="es-MX" sz="1600" dirty="0">
                <a:latin typeface="+mj-lt"/>
              </a:rPr>
              <a:t>	            NDEM0008.01 Norma Internacional de Prestación de Servicios de Atención al Cliente por COMPETENCE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ángulo 2"/>
          <p:cNvSpPr>
            <a:spLocks noChangeArrowheads="1"/>
          </p:cNvSpPr>
          <p:nvPr/>
        </p:nvSpPr>
        <p:spPr bwMode="auto">
          <a:xfrm>
            <a:off x="249238" y="1146175"/>
            <a:ext cx="11256962" cy="1077218"/>
          </a:xfrm>
          <a:prstGeom prst="rect">
            <a:avLst/>
          </a:prstGeom>
          <a:noFill/>
          <a:ln w="9525">
            <a:noFill/>
            <a:miter lim="800000"/>
            <a:headEnd/>
            <a:tailEnd/>
          </a:ln>
        </p:spPr>
        <p:txBody>
          <a:bodyPr>
            <a:spAutoFit/>
          </a:bodyPr>
          <a:lstStyle/>
          <a:p>
            <a:pPr algn="just">
              <a:buFont typeface="Arial" charset="0"/>
              <a:buNone/>
            </a:pPr>
            <a:r>
              <a:rPr lang="es-MX" sz="1600" dirty="0">
                <a:latin typeface="+mj-lt"/>
              </a:rPr>
              <a:t> </a:t>
            </a:r>
          </a:p>
          <a:p>
            <a:pPr algn="just"/>
            <a:r>
              <a:rPr lang="es-MX" sz="1600" dirty="0">
                <a:latin typeface="+mj-lt"/>
              </a:rPr>
              <a:t>P</a:t>
            </a:r>
            <a:r>
              <a:rPr lang="es-MX" sz="1600" b="1" dirty="0">
                <a:latin typeface="+mj-lt"/>
              </a:rPr>
              <a:t>ermite tener la certeza de que existe capacidad en el capital humano</a:t>
            </a:r>
            <a:r>
              <a:rPr lang="es-MX" sz="1600" dirty="0">
                <a:latin typeface="+mj-lt"/>
              </a:rPr>
              <a:t> para ofrecer servicios cálidos, certeros, seguros, sostenibles, de calidad y que se pueda cumplir con las exigencias locales, nacionales e internacionales.</a:t>
            </a:r>
          </a:p>
          <a:p>
            <a:pPr algn="just"/>
            <a:endParaRPr lang="es-MX" sz="1600" dirty="0">
              <a:latin typeface="+mj-lt"/>
            </a:endParaRPr>
          </a:p>
        </p:txBody>
      </p:sp>
      <p:sp>
        <p:nvSpPr>
          <p:cNvPr id="23" name="Rectangle 2"/>
          <p:cNvSpPr txBox="1">
            <a:spLocks noChangeArrowheads="1"/>
          </p:cNvSpPr>
          <p:nvPr/>
        </p:nvSpPr>
        <p:spPr bwMode="auto">
          <a:xfrm>
            <a:off x="1770062" y="1089026"/>
            <a:ext cx="9186863" cy="571500"/>
          </a:xfrm>
          <a:prstGeom prst="rect">
            <a:avLst/>
          </a:prstGeom>
          <a:ln>
            <a:miter lim="800000"/>
            <a:headEnd/>
            <a:tailEnd/>
          </a:ln>
        </p:spPr>
        <p:txBody>
          <a:bodyPr/>
          <a:lstStyle/>
          <a:p>
            <a:r>
              <a:rPr lang="es-MX" sz="1600" b="1" dirty="0">
                <a:solidFill>
                  <a:schemeClr val="tx2"/>
                </a:solidFill>
                <a:latin typeface="+mj-lt"/>
              </a:rPr>
              <a:t>OBJETIVOS DE TENER PERSONAL CALIFICADO CERTIFICADO.</a:t>
            </a:r>
          </a:p>
        </p:txBody>
      </p:sp>
      <p:pic>
        <p:nvPicPr>
          <p:cNvPr id="8196" name="Picture 2"/>
          <p:cNvPicPr>
            <a:picLocks noChangeAspect="1" noChangeArrowheads="1"/>
          </p:cNvPicPr>
          <p:nvPr/>
        </p:nvPicPr>
        <p:blipFill>
          <a:blip r:embed="rId2"/>
          <a:srcRect/>
          <a:stretch>
            <a:fillRect/>
          </a:stretch>
        </p:blipFill>
        <p:spPr bwMode="auto">
          <a:xfrm>
            <a:off x="10298113" y="0"/>
            <a:ext cx="1893887" cy="1295400"/>
          </a:xfrm>
          <a:prstGeom prst="rect">
            <a:avLst/>
          </a:prstGeom>
          <a:noFill/>
          <a:ln w="9525">
            <a:noFill/>
            <a:miter lim="800000"/>
            <a:headEnd/>
            <a:tailEnd/>
          </a:ln>
        </p:spPr>
      </p:pic>
      <p:sp>
        <p:nvSpPr>
          <p:cNvPr id="8197" name="Text Box 3"/>
          <p:cNvSpPr txBox="1">
            <a:spLocks noChangeArrowheads="1"/>
          </p:cNvSpPr>
          <p:nvPr/>
        </p:nvSpPr>
        <p:spPr bwMode="auto">
          <a:xfrm>
            <a:off x="534988" y="2110944"/>
            <a:ext cx="9625013" cy="339196"/>
          </a:xfrm>
          <a:prstGeom prst="rect">
            <a:avLst/>
          </a:prstGeom>
          <a:noFill/>
          <a:ln w="9525">
            <a:noFill/>
            <a:miter lim="800000"/>
            <a:headEnd/>
            <a:tailEnd/>
          </a:ln>
        </p:spPr>
        <p:txBody>
          <a:bodyPr lIns="92075" tIns="46038" rIns="92075" bIns="46038">
            <a:spAutoFit/>
          </a:bodyPr>
          <a:lstStyle/>
          <a:p>
            <a:pPr algn="ctr" eaLnBrk="0" hangingPunct="0">
              <a:spcBef>
                <a:spcPct val="50000"/>
              </a:spcBef>
            </a:pPr>
            <a:r>
              <a:rPr lang="es-ES_tradnl" sz="1600" b="1" dirty="0">
                <a:solidFill>
                  <a:schemeClr val="tx2"/>
                </a:solidFill>
                <a:latin typeface="+mj-lt"/>
              </a:rPr>
              <a:t>Beneficios para las Empresas de contar con personal Certificado.</a:t>
            </a:r>
            <a:endParaRPr lang="es-ES_tradnl" sz="1600" b="1" u="sng" dirty="0">
              <a:solidFill>
                <a:schemeClr val="tx2"/>
              </a:solidFill>
              <a:latin typeface="+mj-lt"/>
            </a:endParaRPr>
          </a:p>
        </p:txBody>
      </p:sp>
      <p:sp>
        <p:nvSpPr>
          <p:cNvPr id="8198" name="Text Box 4"/>
          <p:cNvSpPr txBox="1">
            <a:spLocks noChangeArrowheads="1"/>
          </p:cNvSpPr>
          <p:nvPr/>
        </p:nvSpPr>
        <p:spPr bwMode="auto">
          <a:xfrm>
            <a:off x="871165" y="2450140"/>
            <a:ext cx="11657012" cy="2739854"/>
          </a:xfrm>
          <a:prstGeom prst="rect">
            <a:avLst/>
          </a:prstGeom>
          <a:noFill/>
          <a:ln w="9525">
            <a:noFill/>
            <a:miter lim="800000"/>
            <a:headEnd/>
            <a:tailEnd/>
          </a:ln>
        </p:spPr>
        <p:txBody>
          <a:bodyPr lIns="92075" tIns="46038" rIns="92075" bIns="46038">
            <a:spAutoFit/>
          </a:bodyPr>
          <a:lstStyle/>
          <a:p>
            <a:pPr marL="373063" indent="-373063" algn="just" eaLnBrk="0" hangingPunct="0">
              <a:spcBef>
                <a:spcPts val="1200"/>
              </a:spcBef>
              <a:buClr>
                <a:srgbClr val="FF7C80"/>
              </a:buClr>
              <a:buFont typeface="Wingdings" pitchFamily="2" charset="2"/>
              <a:buNone/>
            </a:pPr>
            <a:r>
              <a:rPr lang="es-ES_tradnl" sz="1600" dirty="0">
                <a:latin typeface="+mj-lt"/>
              </a:rPr>
              <a:t>Mejores empresas mediante el desarrollo de la fuerza laboral.</a:t>
            </a:r>
          </a:p>
          <a:p>
            <a:pPr marL="373063" indent="-373063" algn="just" eaLnBrk="0" hangingPunct="0">
              <a:spcBef>
                <a:spcPts val="1200"/>
              </a:spcBef>
              <a:buClr>
                <a:srgbClr val="FF7C80"/>
              </a:buClr>
              <a:buFont typeface="Wingdings" pitchFamily="2" charset="2"/>
              <a:buNone/>
            </a:pPr>
            <a:r>
              <a:rPr lang="es-ES_tradnl" sz="1600" dirty="0">
                <a:latin typeface="+mj-lt"/>
              </a:rPr>
              <a:t>Mayor flexibilidad en el desarrollo de los recursos humanos Y transformación efectiva de las organizaciones.</a:t>
            </a:r>
          </a:p>
          <a:p>
            <a:pPr marL="373063" indent="-373063" algn="just" eaLnBrk="0" hangingPunct="0">
              <a:spcBef>
                <a:spcPts val="1200"/>
              </a:spcBef>
              <a:buClr>
                <a:srgbClr val="FF7C80"/>
              </a:buClr>
              <a:buFont typeface="Wingdings" pitchFamily="2" charset="2"/>
              <a:buNone/>
            </a:pPr>
            <a:r>
              <a:rPr lang="es-ES_tradnl" sz="1600" dirty="0">
                <a:latin typeface="+mj-lt"/>
              </a:rPr>
              <a:t>Contar con capital humano calificado y actualizado.</a:t>
            </a:r>
          </a:p>
          <a:p>
            <a:pPr marL="373063" indent="-373063" algn="just" eaLnBrk="0" hangingPunct="0">
              <a:spcBef>
                <a:spcPts val="1200"/>
              </a:spcBef>
              <a:buClr>
                <a:srgbClr val="FF7C80"/>
              </a:buClr>
              <a:buFont typeface="Wingdings" pitchFamily="2" charset="2"/>
              <a:buNone/>
            </a:pPr>
            <a:r>
              <a:rPr lang="es-ES_tradnl" sz="1600" dirty="0">
                <a:latin typeface="+mj-lt"/>
              </a:rPr>
              <a:t>Mejor aprovechamiento de los recursos humanos, físicos y económicos.</a:t>
            </a:r>
          </a:p>
          <a:p>
            <a:pPr marL="373063" indent="-373063" algn="just" eaLnBrk="0" hangingPunct="0">
              <a:spcBef>
                <a:spcPts val="1200"/>
              </a:spcBef>
              <a:buClr>
                <a:srgbClr val="FF7C80"/>
              </a:buClr>
              <a:buFont typeface="Wingdings" pitchFamily="2" charset="2"/>
              <a:buNone/>
            </a:pPr>
            <a:r>
              <a:rPr lang="es-ES_tradnl" sz="1600" dirty="0">
                <a:latin typeface="+mj-lt"/>
              </a:rPr>
              <a:t>Facilitar los procesos de </a:t>
            </a:r>
            <a:r>
              <a:rPr lang="es-ES_tradnl" sz="1600" i="1" dirty="0">
                <a:latin typeface="+mj-lt"/>
              </a:rPr>
              <a:t>reclutamiento, selección, capacitación, desarrollo, gestión  y certificación </a:t>
            </a:r>
            <a:endParaRPr lang="es-ES_tradnl" sz="1600" dirty="0">
              <a:latin typeface="+mj-lt"/>
            </a:endParaRPr>
          </a:p>
          <a:p>
            <a:pPr marL="373063" indent="-373063" algn="just" eaLnBrk="0" hangingPunct="0">
              <a:spcBef>
                <a:spcPts val="1200"/>
              </a:spcBef>
              <a:buClr>
                <a:srgbClr val="FF7C80"/>
              </a:buClr>
              <a:buFont typeface="Wingdings" pitchFamily="2" charset="2"/>
              <a:buNone/>
            </a:pPr>
            <a:r>
              <a:rPr lang="es-ES_tradnl" sz="1600" dirty="0">
                <a:latin typeface="+mj-lt"/>
              </a:rPr>
              <a:t>Elevar su productividad, competitividad, en beneficio de los compañeros, clientes, consumidores y usuarios.</a:t>
            </a:r>
          </a:p>
          <a:p>
            <a:pPr marL="373063" indent="-373063" algn="just" eaLnBrk="0" hangingPunct="0">
              <a:spcBef>
                <a:spcPts val="1200"/>
              </a:spcBef>
              <a:buClr>
                <a:srgbClr val="FF7C80"/>
              </a:buClr>
              <a:buFont typeface="Wingdings" pitchFamily="2" charset="2"/>
              <a:buNone/>
            </a:pPr>
            <a:r>
              <a:rPr lang="es-ES_tradnl" sz="1600" dirty="0">
                <a:latin typeface="+mj-lt"/>
              </a:rPr>
              <a:t>Fortalecer la economía a niveles macro y micro.</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57E80B10-7F47-4CAD-8203-86567464CF69}"/>
              </a:ext>
            </a:extLst>
          </p:cNvPr>
          <p:cNvSpPr txBox="1"/>
          <p:nvPr/>
        </p:nvSpPr>
        <p:spPr>
          <a:xfrm>
            <a:off x="690282" y="1159148"/>
            <a:ext cx="10811435" cy="3400931"/>
          </a:xfrm>
          <a:prstGeom prst="rect">
            <a:avLst/>
          </a:prstGeom>
          <a:noFill/>
        </p:spPr>
        <p:txBody>
          <a:bodyPr wrap="square">
            <a:spAutoFit/>
          </a:bodyPr>
          <a:lstStyle/>
          <a:p>
            <a:pPr algn="just">
              <a:lnSpc>
                <a:spcPct val="90000"/>
              </a:lnSpc>
              <a:spcAft>
                <a:spcPts val="600"/>
              </a:spcAft>
            </a:pPr>
            <a:r>
              <a:rPr lang="en-US" sz="1600" b="1" kern="1200" dirty="0">
                <a:ln>
                  <a:noFill/>
                </a:ln>
                <a:solidFill>
                  <a:schemeClr val="tx2"/>
                </a:solidFill>
                <a:effectLst>
                  <a:outerShdw blurRad="38100" dist="19050" dir="2700000" algn="tl">
                    <a:schemeClr val="dk1">
                      <a:alpha val="40000"/>
                    </a:schemeClr>
                  </a:outerShdw>
                </a:effectLst>
                <a:latin typeface="+mj-lt"/>
                <a:ea typeface="Times New Roman" panose="02020603050405020304" pitchFamily="18" charset="0"/>
              </a:rPr>
              <a:t>			El Servicio del Cliente Incognito / Mystery Shopper </a:t>
            </a:r>
          </a:p>
          <a:p>
            <a:pPr algn="just">
              <a:lnSpc>
                <a:spcPct val="90000"/>
              </a:lnSpc>
              <a:spcAft>
                <a:spcPts val="600"/>
              </a:spcAft>
            </a:pPr>
            <a:endParaRPr lang="es-MX" sz="1600" dirty="0">
              <a:solidFill>
                <a:schemeClr val="tx2"/>
              </a:solidFill>
              <a:effectLst/>
              <a:latin typeface="+mj-lt"/>
              <a:ea typeface="Times New Roman" panose="02020603050405020304" pitchFamily="18" charset="0"/>
            </a:endParaRPr>
          </a:p>
          <a:p>
            <a:pPr algn="just">
              <a:lnSpc>
                <a:spcPct val="90000"/>
              </a:lnSpc>
              <a:spcAft>
                <a:spcPts val="600"/>
              </a:spcAft>
            </a:pPr>
            <a:r>
              <a:rPr lang="es-MX" sz="1600" dirty="0">
                <a:solidFill>
                  <a:srgbClr val="000000"/>
                </a:solidFill>
                <a:effectLst/>
                <a:latin typeface="+mj-lt"/>
                <a:ea typeface="Times New Roman" panose="02020603050405020304" pitchFamily="18" charset="0"/>
              </a:rPr>
              <a:t>También conocido como </a:t>
            </a:r>
            <a:r>
              <a:rPr lang="es-MX" sz="1600" u="none" strike="noStrike" dirty="0">
                <a:solidFill>
                  <a:srgbClr val="000000"/>
                </a:solidFill>
                <a:effectLst/>
                <a:latin typeface="+mj-lt"/>
                <a:ea typeface="Times New Roman" panose="02020603050405020304" pitchFamily="18" charset="0"/>
                <a:hlinkClick r:id="rId2"/>
              </a:rPr>
              <a:t>Cliente Misterioso</a:t>
            </a:r>
            <a:r>
              <a:rPr lang="es-MX" sz="1600" dirty="0">
                <a:solidFill>
                  <a:srgbClr val="000000"/>
                </a:solidFill>
                <a:effectLst/>
                <a:latin typeface="+mj-lt"/>
                <a:ea typeface="Times New Roman" panose="02020603050405020304" pitchFamily="18" charset="0"/>
              </a:rPr>
              <a:t>, mide el servicio proporcionado por los colaboradores de su organización, hacia tus clientes. Ya que el cliente  entrega datos esenciales para evaluar la calidad del servicio desde el punto de vista del consumidor, evaluando protocolos de atención y satisfacción del cliente.</a:t>
            </a:r>
            <a:endParaRPr lang="es-MX" sz="1600" dirty="0">
              <a:effectLst/>
              <a:latin typeface="+mj-lt"/>
              <a:ea typeface="Times New Roman" panose="02020603050405020304" pitchFamily="18" charset="0"/>
            </a:endParaRPr>
          </a:p>
          <a:p>
            <a:pPr algn="just"/>
            <a:r>
              <a:rPr lang="es-MX" sz="1600" kern="1200" dirty="0">
                <a:solidFill>
                  <a:srgbClr val="000000"/>
                </a:solidFill>
                <a:effectLst/>
                <a:latin typeface="+mj-lt"/>
                <a:ea typeface="Times New Roman" panose="02020603050405020304" pitchFamily="18" charset="0"/>
              </a:rPr>
              <a:t>Como Mystery </a:t>
            </a:r>
            <a:r>
              <a:rPr lang="es-MX" sz="1600" kern="1200" dirty="0">
                <a:solidFill>
                  <a:schemeClr val="tx2">
                    <a:lumMod val="50000"/>
                  </a:schemeClr>
                </a:solidFill>
                <a:effectLst/>
                <a:latin typeface="+mj-lt"/>
                <a:ea typeface="Times New Roman" panose="02020603050405020304" pitchFamily="18" charset="0"/>
              </a:rPr>
              <a:t>Shopper</a:t>
            </a:r>
            <a:r>
              <a:rPr lang="es-MX" sz="1600" kern="1200" dirty="0">
                <a:solidFill>
                  <a:srgbClr val="000000"/>
                </a:solidFill>
                <a:effectLst/>
                <a:latin typeface="+mj-lt"/>
                <a:ea typeface="Times New Roman" panose="02020603050405020304" pitchFamily="18" charset="0"/>
              </a:rPr>
              <a:t>  observamos hasta el más mínimo detalle, llevando un registro  de cada evento, pero sin dejar notar el más mínimo interés, debe parecer casual, distraído y desinteresado en cuanto al entorno. </a:t>
            </a:r>
            <a:endParaRPr lang="es-MX" sz="1600" dirty="0">
              <a:effectLst/>
              <a:latin typeface="+mj-lt"/>
              <a:ea typeface="Times New Roman" panose="02020603050405020304" pitchFamily="18" charset="0"/>
            </a:endParaRPr>
          </a:p>
          <a:p>
            <a:pPr algn="just"/>
            <a:r>
              <a:rPr lang="es-MX" sz="1600" kern="1200" dirty="0">
                <a:solidFill>
                  <a:srgbClr val="000000"/>
                </a:solidFill>
                <a:effectLst/>
                <a:latin typeface="+mj-lt"/>
                <a:ea typeface="Times New Roman" panose="02020603050405020304" pitchFamily="18" charset="0"/>
              </a:rPr>
              <a:t>Esta técnica permite a la empresa conocer el desempeño de sus empleados y la reacción de sus consumidores con absoluta espontaneidad dado que ellos no se saben observados y menos aún evaluados. Esto proporciona valiosa información como son procedimientos imperfectos, carencias y errores de capacitación, o deficiencias del producto entre otras tantas aplicaciones. Permitiéndonos así trabajar dentro de la conferencia con problemas y situaciones específicas del negocio que permitan llegar a un plan de mejora continua, incrementando su estándar de calidad y fortaleciendo la fidelización de sus propios clientes.</a:t>
            </a:r>
            <a:endParaRPr lang="es-MX" sz="1600" dirty="0">
              <a:effectLst/>
              <a:latin typeface="+mj-lt"/>
              <a:ea typeface="Times New Roman" panose="02020603050405020304" pitchFamily="18" charset="0"/>
            </a:endParaRPr>
          </a:p>
          <a:p>
            <a:pPr algn="just"/>
            <a:r>
              <a:rPr lang="es-MX" sz="1600" dirty="0">
                <a:effectLst/>
                <a:latin typeface="+mj-lt"/>
                <a:ea typeface="Times New Roman" panose="02020603050405020304" pitchFamily="18" charset="0"/>
              </a:rPr>
              <a:t> </a:t>
            </a:r>
          </a:p>
        </p:txBody>
      </p:sp>
    </p:spTree>
    <p:extLst>
      <p:ext uri="{BB962C8B-B14F-4D97-AF65-F5344CB8AC3E}">
        <p14:creationId xmlns:p14="http://schemas.microsoft.com/office/powerpoint/2010/main" val="22264295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5C2F572C-F71F-43B5-9F5F-A1E2C5715D05}"/>
              </a:ext>
            </a:extLst>
          </p:cNvPr>
          <p:cNvSpPr txBox="1"/>
          <p:nvPr/>
        </p:nvSpPr>
        <p:spPr>
          <a:xfrm>
            <a:off x="403413" y="1635081"/>
            <a:ext cx="11376212" cy="3061351"/>
          </a:xfrm>
          <a:prstGeom prst="rect">
            <a:avLst/>
          </a:prstGeom>
          <a:noFill/>
        </p:spPr>
        <p:txBody>
          <a:bodyPr wrap="square">
            <a:spAutoFit/>
          </a:bodyPr>
          <a:lstStyle/>
          <a:p>
            <a:pPr algn="just" fontAlgn="base">
              <a:lnSpc>
                <a:spcPct val="107000"/>
              </a:lnSpc>
              <a:spcAft>
                <a:spcPts val="800"/>
              </a:spcAft>
            </a:pPr>
            <a:r>
              <a:rPr lang="es-MX" sz="1600" dirty="0">
                <a:solidFill>
                  <a:srgbClr val="000000"/>
                </a:solidFill>
                <a:latin typeface="+mj-lt"/>
                <a:ea typeface="Times New Roman" panose="02020603050405020304" pitchFamily="18" charset="0"/>
                <a:cs typeface="Times New Roman" panose="02020603050405020304" pitchFamily="18" charset="0"/>
              </a:rPr>
              <a:t>En</a:t>
            </a:r>
            <a:r>
              <a:rPr lang="es-MX" sz="1600" dirty="0">
                <a:solidFill>
                  <a:srgbClr val="000000"/>
                </a:solidFill>
                <a:effectLst/>
                <a:latin typeface="+mj-lt"/>
                <a:ea typeface="Times New Roman" panose="02020603050405020304" pitchFamily="18" charset="0"/>
                <a:cs typeface="Times New Roman" panose="02020603050405020304" pitchFamily="18" charset="0"/>
              </a:rPr>
              <a:t> un </a:t>
            </a:r>
            <a:r>
              <a:rPr lang="es-MX" sz="1600" b="1" dirty="0">
                <a:solidFill>
                  <a:srgbClr val="000000"/>
                </a:solidFill>
                <a:effectLst/>
                <a:latin typeface="+mj-lt"/>
                <a:ea typeface="Times New Roman" panose="02020603050405020304" pitchFamily="18" charset="0"/>
                <a:cs typeface="Times New Roman" panose="02020603050405020304" pitchFamily="18" charset="0"/>
              </a:rPr>
              <a:t>grupo de personas con objetivos similares</a:t>
            </a:r>
            <a:r>
              <a:rPr lang="es-MX" sz="1600" dirty="0">
                <a:solidFill>
                  <a:srgbClr val="000000"/>
                </a:solidFill>
                <a:effectLst/>
                <a:latin typeface="+mj-lt"/>
                <a:ea typeface="Times New Roman" panose="02020603050405020304" pitchFamily="18" charset="0"/>
                <a:cs typeface="Times New Roman" panose="02020603050405020304" pitchFamily="18" charset="0"/>
              </a:rPr>
              <a:t>, que se reúnen, generando un acompañamiento grupal.</a:t>
            </a:r>
          </a:p>
          <a:p>
            <a:pPr algn="just" fontAlgn="base">
              <a:lnSpc>
                <a:spcPct val="107000"/>
              </a:lnSpc>
              <a:spcAft>
                <a:spcPts val="800"/>
              </a:spcAft>
            </a:pPr>
            <a:r>
              <a:rPr lang="es-MX" sz="1600" dirty="0">
                <a:solidFill>
                  <a:srgbClr val="000000"/>
                </a:solidFill>
                <a:latin typeface="+mj-lt"/>
                <a:ea typeface="Times New Roman" panose="02020603050405020304" pitchFamily="18" charset="0"/>
                <a:cs typeface="Times New Roman" panose="02020603050405020304" pitchFamily="18" charset="0"/>
              </a:rPr>
              <a:t>S</a:t>
            </a:r>
            <a:r>
              <a:rPr lang="es-MX" sz="1600" dirty="0">
                <a:solidFill>
                  <a:srgbClr val="000000"/>
                </a:solidFill>
                <a:effectLst/>
                <a:latin typeface="+mj-lt"/>
                <a:ea typeface="Times New Roman" panose="02020603050405020304" pitchFamily="18" charset="0"/>
                <a:cs typeface="Times New Roman" panose="02020603050405020304" pitchFamily="18" charset="0"/>
              </a:rPr>
              <a:t>irve a cada uno de los miembros como ayuda para analizar, debatir y proponer ideas del trabajo que se está realizando, como también, para realizar un seguimiento de las metas propuestas, para alcanzadas más rápidamente. </a:t>
            </a:r>
            <a:endParaRPr lang="es-MX" sz="1600" dirty="0">
              <a:effectLst/>
              <a:latin typeface="+mj-lt"/>
              <a:ea typeface="Calibri" panose="020F0502020204030204" pitchFamily="34" charset="0"/>
              <a:cs typeface="Times New Roman" panose="02020603050405020304" pitchFamily="18" charset="0"/>
            </a:endParaRPr>
          </a:p>
          <a:p>
            <a:pPr marL="342900" lvl="0" indent="-342900" algn="just" fontAlgn="base">
              <a:lnSpc>
                <a:spcPct val="107000"/>
              </a:lnSpc>
              <a:spcAft>
                <a:spcPts val="800"/>
              </a:spcAft>
              <a:buSzPts val="1000"/>
              <a:buFont typeface="Symbol" panose="05050102010706020507" pitchFamily="18" charset="2"/>
              <a:buChar char=""/>
              <a:tabLst>
                <a:tab pos="457200" algn="l"/>
              </a:tabLst>
            </a:pPr>
            <a:r>
              <a:rPr lang="es-MX" sz="1600" dirty="0">
                <a:solidFill>
                  <a:srgbClr val="000000"/>
                </a:solidFill>
                <a:effectLst/>
                <a:latin typeface="+mj-lt"/>
                <a:ea typeface="Times New Roman" panose="02020603050405020304" pitchFamily="18" charset="0"/>
                <a:cs typeface="Times New Roman" panose="02020603050405020304" pitchFamily="18" charset="0"/>
              </a:rPr>
              <a:t>Repasar la </a:t>
            </a:r>
            <a:r>
              <a:rPr lang="es-MX" sz="1600" b="1" dirty="0">
                <a:solidFill>
                  <a:srgbClr val="000000"/>
                </a:solidFill>
                <a:effectLst/>
                <a:latin typeface="+mj-lt"/>
                <a:ea typeface="Times New Roman" panose="02020603050405020304" pitchFamily="18" charset="0"/>
                <a:cs typeface="Times New Roman" panose="02020603050405020304" pitchFamily="18" charset="0"/>
              </a:rPr>
              <a:t>situación </a:t>
            </a:r>
            <a:r>
              <a:rPr lang="es-MX" sz="1600" dirty="0">
                <a:solidFill>
                  <a:srgbClr val="000000"/>
                </a:solidFill>
                <a:effectLst/>
                <a:latin typeface="+mj-lt"/>
                <a:ea typeface="Times New Roman" panose="02020603050405020304" pitchFamily="18" charset="0"/>
                <a:cs typeface="Times New Roman" panose="02020603050405020304" pitchFamily="18" charset="0"/>
              </a:rPr>
              <a:t>de cada uno de los integrantes del Master Mind. </a:t>
            </a:r>
            <a:endParaRPr lang="es-MX" sz="1600" dirty="0">
              <a:effectLst/>
              <a:latin typeface="+mj-lt"/>
              <a:ea typeface="Calibri" panose="020F0502020204030204" pitchFamily="34" charset="0"/>
              <a:cs typeface="Times New Roman" panose="02020603050405020304" pitchFamily="18" charset="0"/>
            </a:endParaRPr>
          </a:p>
          <a:p>
            <a:pPr marL="342900" lvl="0" indent="-342900" algn="just" fontAlgn="base">
              <a:lnSpc>
                <a:spcPct val="107000"/>
              </a:lnSpc>
              <a:spcAft>
                <a:spcPts val="800"/>
              </a:spcAft>
              <a:buSzPts val="1000"/>
              <a:buFont typeface="Symbol" panose="05050102010706020507" pitchFamily="18" charset="2"/>
              <a:buChar char=""/>
              <a:tabLst>
                <a:tab pos="457200" algn="l"/>
              </a:tabLst>
            </a:pPr>
            <a:r>
              <a:rPr lang="es-MX" sz="1600" dirty="0">
                <a:solidFill>
                  <a:srgbClr val="000000"/>
                </a:solidFill>
                <a:effectLst/>
                <a:latin typeface="+mj-lt"/>
                <a:ea typeface="Times New Roman" panose="02020603050405020304" pitchFamily="18" charset="0"/>
                <a:cs typeface="Times New Roman" panose="02020603050405020304" pitchFamily="18" charset="0"/>
              </a:rPr>
              <a:t>Revisar los </a:t>
            </a:r>
            <a:r>
              <a:rPr lang="es-MX" sz="1600" b="1" dirty="0">
                <a:solidFill>
                  <a:srgbClr val="000000"/>
                </a:solidFill>
                <a:effectLst/>
                <a:latin typeface="+mj-lt"/>
                <a:ea typeface="Times New Roman" panose="02020603050405020304" pitchFamily="18" charset="0"/>
                <a:cs typeface="Times New Roman" panose="02020603050405020304" pitchFamily="18" charset="0"/>
              </a:rPr>
              <a:t>objetivos </a:t>
            </a:r>
            <a:r>
              <a:rPr lang="es-MX" sz="1600" dirty="0">
                <a:solidFill>
                  <a:srgbClr val="000000"/>
                </a:solidFill>
                <a:effectLst/>
                <a:latin typeface="+mj-lt"/>
                <a:ea typeface="Times New Roman" panose="02020603050405020304" pitchFamily="18" charset="0"/>
                <a:cs typeface="Times New Roman" panose="02020603050405020304" pitchFamily="18" charset="0"/>
              </a:rPr>
              <a:t>propuestos y conseguidos, </a:t>
            </a:r>
            <a:endParaRPr lang="es-MX" sz="1600" dirty="0">
              <a:effectLst/>
              <a:latin typeface="+mj-lt"/>
              <a:ea typeface="Calibri" panose="020F0502020204030204" pitchFamily="34" charset="0"/>
              <a:cs typeface="Times New Roman" panose="02020603050405020304" pitchFamily="18" charset="0"/>
            </a:endParaRPr>
          </a:p>
          <a:p>
            <a:pPr marL="342900" lvl="0" indent="-342900" algn="just" fontAlgn="base">
              <a:lnSpc>
                <a:spcPct val="107000"/>
              </a:lnSpc>
              <a:spcAft>
                <a:spcPts val="800"/>
              </a:spcAft>
              <a:buSzPts val="1000"/>
              <a:buFont typeface="Symbol" panose="05050102010706020507" pitchFamily="18" charset="2"/>
              <a:buChar char=""/>
              <a:tabLst>
                <a:tab pos="457200" algn="l"/>
              </a:tabLst>
            </a:pPr>
            <a:r>
              <a:rPr lang="es-MX" sz="1600" dirty="0">
                <a:solidFill>
                  <a:srgbClr val="000000"/>
                </a:solidFill>
                <a:effectLst/>
                <a:latin typeface="+mj-lt"/>
                <a:ea typeface="Times New Roman" panose="02020603050405020304" pitchFamily="18" charset="0"/>
                <a:cs typeface="Times New Roman" panose="02020603050405020304" pitchFamily="18" charset="0"/>
              </a:rPr>
              <a:t>Analizar los </a:t>
            </a:r>
            <a:r>
              <a:rPr lang="es-MX" sz="1600" b="1" dirty="0">
                <a:solidFill>
                  <a:srgbClr val="000000"/>
                </a:solidFill>
                <a:effectLst/>
                <a:latin typeface="+mj-lt"/>
                <a:ea typeface="Times New Roman" panose="02020603050405020304" pitchFamily="18" charset="0"/>
                <a:cs typeface="Times New Roman" panose="02020603050405020304" pitchFamily="18" charset="0"/>
              </a:rPr>
              <a:t>obstáculos </a:t>
            </a:r>
            <a:r>
              <a:rPr lang="es-MX" sz="1600" dirty="0">
                <a:solidFill>
                  <a:srgbClr val="000000"/>
                </a:solidFill>
                <a:effectLst/>
                <a:latin typeface="+mj-lt"/>
                <a:ea typeface="Times New Roman" panose="02020603050405020304" pitchFamily="18" charset="0"/>
                <a:cs typeface="Times New Roman" panose="02020603050405020304" pitchFamily="18" charset="0"/>
              </a:rPr>
              <a:t>(y proponer soluciones), </a:t>
            </a:r>
            <a:endParaRPr lang="es-MX" sz="1600" dirty="0">
              <a:effectLst/>
              <a:latin typeface="+mj-lt"/>
              <a:ea typeface="Calibri" panose="020F0502020204030204" pitchFamily="34" charset="0"/>
              <a:cs typeface="Times New Roman" panose="02020603050405020304" pitchFamily="18" charset="0"/>
            </a:endParaRPr>
          </a:p>
          <a:p>
            <a:pPr marL="342900" lvl="0" indent="-342900" algn="just" fontAlgn="base">
              <a:lnSpc>
                <a:spcPct val="107000"/>
              </a:lnSpc>
              <a:spcAft>
                <a:spcPts val="800"/>
              </a:spcAft>
              <a:buSzPts val="1000"/>
              <a:buFont typeface="Symbol" panose="05050102010706020507" pitchFamily="18" charset="2"/>
              <a:buChar char=""/>
              <a:tabLst>
                <a:tab pos="457200" algn="l"/>
              </a:tabLst>
            </a:pPr>
            <a:r>
              <a:rPr lang="es-MX" sz="1600" dirty="0">
                <a:solidFill>
                  <a:srgbClr val="000000"/>
                </a:solidFill>
                <a:effectLst/>
                <a:latin typeface="+mj-lt"/>
                <a:ea typeface="Times New Roman" panose="02020603050405020304" pitchFamily="18" charset="0"/>
                <a:cs typeface="Times New Roman" panose="02020603050405020304" pitchFamily="18" charset="0"/>
              </a:rPr>
              <a:t>Valorar </a:t>
            </a:r>
            <a:r>
              <a:rPr lang="es-MX" sz="1600" b="1" dirty="0">
                <a:solidFill>
                  <a:srgbClr val="000000"/>
                </a:solidFill>
                <a:effectLst/>
                <a:latin typeface="+mj-lt"/>
                <a:ea typeface="Times New Roman" panose="02020603050405020304" pitchFamily="18" charset="0"/>
                <a:cs typeface="Times New Roman" panose="02020603050405020304" pitchFamily="18" charset="0"/>
              </a:rPr>
              <a:t>propuestas</a:t>
            </a:r>
            <a:r>
              <a:rPr lang="es-MX" sz="1600" dirty="0">
                <a:solidFill>
                  <a:srgbClr val="000000"/>
                </a:solidFill>
                <a:effectLst/>
                <a:latin typeface="+mj-lt"/>
                <a:ea typeface="Times New Roman" panose="02020603050405020304" pitchFamily="18" charset="0"/>
                <a:cs typeface="Times New Roman" panose="02020603050405020304" pitchFamily="18" charset="0"/>
              </a:rPr>
              <a:t> Y aportar </a:t>
            </a:r>
            <a:r>
              <a:rPr lang="es-MX" sz="1600" b="1" dirty="0">
                <a:solidFill>
                  <a:srgbClr val="000000"/>
                </a:solidFill>
                <a:effectLst/>
                <a:latin typeface="+mj-lt"/>
                <a:ea typeface="Times New Roman" panose="02020603050405020304" pitchFamily="18" charset="0"/>
                <a:cs typeface="Times New Roman" panose="02020603050405020304" pitchFamily="18" charset="0"/>
              </a:rPr>
              <a:t>ideas.</a:t>
            </a:r>
          </a:p>
          <a:p>
            <a:pPr lvl="0" algn="just" fontAlgn="base">
              <a:lnSpc>
                <a:spcPct val="107000"/>
              </a:lnSpc>
              <a:spcAft>
                <a:spcPts val="800"/>
              </a:spcAft>
              <a:buSzPts val="1000"/>
              <a:tabLst>
                <a:tab pos="457200" algn="l"/>
              </a:tabLst>
            </a:pPr>
            <a:r>
              <a:rPr lang="es-MX" sz="1600" dirty="0">
                <a:solidFill>
                  <a:srgbClr val="000000"/>
                </a:solidFill>
                <a:effectLst/>
                <a:latin typeface="+mj-lt"/>
                <a:ea typeface="Times New Roman" panose="02020603050405020304" pitchFamily="18" charset="0"/>
              </a:rPr>
              <a:t>En definitiva, entre todos nos apoyamos, nos ayudamos y nos animamos en el crecimiento de nuestros respectivos puestos y centros de trabajo.</a:t>
            </a:r>
            <a:endParaRPr lang="es-MX" sz="1600" dirty="0">
              <a:effectLst/>
              <a:latin typeface="+mj-lt"/>
              <a:ea typeface="Times New Roman" panose="02020603050405020304" pitchFamily="18" charset="0"/>
            </a:endParaRPr>
          </a:p>
        </p:txBody>
      </p:sp>
      <p:sp>
        <p:nvSpPr>
          <p:cNvPr id="4" name="CuadroTexto 3">
            <a:extLst>
              <a:ext uri="{FF2B5EF4-FFF2-40B4-BE49-F238E27FC236}">
                <a16:creationId xmlns:a16="http://schemas.microsoft.com/office/drawing/2014/main" id="{CA43281F-640E-483E-AB5C-0215280D1BDA}"/>
              </a:ext>
            </a:extLst>
          </p:cNvPr>
          <p:cNvSpPr txBox="1"/>
          <p:nvPr/>
        </p:nvSpPr>
        <p:spPr>
          <a:xfrm>
            <a:off x="4625788" y="1290918"/>
            <a:ext cx="2800767" cy="338554"/>
          </a:xfrm>
          <a:prstGeom prst="rect">
            <a:avLst/>
          </a:prstGeom>
          <a:noFill/>
        </p:spPr>
        <p:txBody>
          <a:bodyPr wrap="none" rtlCol="0">
            <a:spAutoFit/>
          </a:bodyPr>
          <a:lstStyle/>
          <a:p>
            <a:r>
              <a:rPr lang="es-MX" sz="1600" b="1" dirty="0">
                <a:solidFill>
                  <a:schemeClr val="accent1">
                    <a:lumMod val="50000"/>
                  </a:schemeClr>
                </a:solidFill>
                <a:latin typeface="+mj-lt"/>
              </a:rPr>
              <a:t>Mastermind (Mente Maestra)</a:t>
            </a:r>
          </a:p>
        </p:txBody>
      </p:sp>
    </p:spTree>
    <p:extLst>
      <p:ext uri="{BB962C8B-B14F-4D97-AF65-F5344CB8AC3E}">
        <p14:creationId xmlns:p14="http://schemas.microsoft.com/office/powerpoint/2010/main" val="69206440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990</TotalTime>
  <Words>1860</Words>
  <Application>Microsoft Office PowerPoint</Application>
  <PresentationFormat>Panorámica</PresentationFormat>
  <Paragraphs>124</Paragraphs>
  <Slides>12</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12</vt:i4>
      </vt:variant>
    </vt:vector>
  </HeadingPairs>
  <TitlesOfParts>
    <vt:vector size="19" baseType="lpstr">
      <vt:lpstr>Arial</vt:lpstr>
      <vt:lpstr>Calibri</vt:lpstr>
      <vt:lpstr>Calibri Light</vt:lpstr>
      <vt:lpstr>Symbol</vt:lpstr>
      <vt:lpstr>Times New Roman</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Pablo Guillermo Kuthy Saenger</dc:creator>
  <cp:lastModifiedBy>Compétence02</cp:lastModifiedBy>
  <cp:revision>36</cp:revision>
  <dcterms:created xsi:type="dcterms:W3CDTF">2013-05-12T02:34:21Z</dcterms:created>
  <dcterms:modified xsi:type="dcterms:W3CDTF">2025-09-02T02:32:24Z</dcterms:modified>
</cp:coreProperties>
</file>